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sldIdLst>
    <p:sldId id="257" r:id="rId2"/>
    <p:sldId id="258" r:id="rId3"/>
    <p:sldId id="259" r:id="rId4"/>
    <p:sldId id="260" r:id="rId5"/>
    <p:sldId id="262" r:id="rId6"/>
    <p:sldId id="261" r:id="rId7"/>
    <p:sldId id="277" r:id="rId8"/>
    <p:sldId id="264" r:id="rId9"/>
    <p:sldId id="266" r:id="rId10"/>
    <p:sldId id="263" r:id="rId11"/>
    <p:sldId id="265" r:id="rId12"/>
    <p:sldId id="268" r:id="rId13"/>
    <p:sldId id="269" r:id="rId14"/>
    <p:sldId id="271" r:id="rId15"/>
    <p:sldId id="270"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96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64"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4FEE3-D825-476C-97D3-B38D481AB1C7}" type="datetimeFigureOut">
              <a:rPr lang="en-US" smtClean="0"/>
              <a:t>06-Aug-16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4252C-353C-4ADD-B098-97884FF8CE81}" type="slidenum">
              <a:rPr lang="en-US" smtClean="0"/>
              <a:t>‹#›</a:t>
            </a:fld>
            <a:endParaRPr lang="en-US"/>
          </a:p>
        </p:txBody>
      </p:sp>
    </p:spTree>
    <p:extLst>
      <p:ext uri="{BB962C8B-B14F-4D97-AF65-F5344CB8AC3E}">
        <p14:creationId xmlns:p14="http://schemas.microsoft.com/office/powerpoint/2010/main" val="219740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70753-1D0B-4B9A-B7C9-5BB96A14A37F}" type="slidenum">
              <a:rPr lang="en-US" smtClean="0"/>
              <a:t>1</a:t>
            </a:fld>
            <a:endParaRPr lang="en-US"/>
          </a:p>
        </p:txBody>
      </p:sp>
    </p:spTree>
    <p:extLst>
      <p:ext uri="{BB962C8B-B14F-4D97-AF65-F5344CB8AC3E}">
        <p14:creationId xmlns:p14="http://schemas.microsoft.com/office/powerpoint/2010/main" val="311857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একক</a:t>
            </a:r>
            <a:r>
              <a:rPr lang="bn-IN" baseline="0" dirty="0" smtClean="0"/>
              <a:t> কাজ- তোমরা এতক্ষণ ধরে স্লাইডের যা দেখলে তার আলোকে উত্তর দাও। </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11</a:t>
            </a:fld>
            <a:endParaRPr lang="en-US"/>
          </a:p>
        </p:txBody>
      </p:sp>
    </p:spTree>
    <p:extLst>
      <p:ext uri="{BB962C8B-B14F-4D97-AF65-F5344CB8AC3E}">
        <p14:creationId xmlns:p14="http://schemas.microsoft.com/office/powerpoint/2010/main" val="424137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শিক্ষার্থীরা</a:t>
            </a:r>
            <a:r>
              <a:rPr lang="bn-IN" baseline="0" dirty="0" smtClean="0"/>
              <a:t> নিজে বলার চেষ্টা করবে - জলাবদ্ধতায় স্যাতস্যাতে আবহাওয়ার করণে অসাস্থ্যকর পরিবেশ সৃষ্টি হয়। এবপর সাহায্য সরফ ক্যাপশন শো করা হবে।</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12</a:t>
            </a:fld>
            <a:endParaRPr lang="en-US"/>
          </a:p>
        </p:txBody>
      </p:sp>
    </p:spTree>
    <p:extLst>
      <p:ext uri="{BB962C8B-B14F-4D97-AF65-F5344CB8AC3E}">
        <p14:creationId xmlns:p14="http://schemas.microsoft.com/office/powerpoint/2010/main" val="247107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 দেখে শিক্ষার্থীরা</a:t>
            </a:r>
            <a:r>
              <a:rPr lang="bn-IN" baseline="0" dirty="0" smtClean="0"/>
              <a:t> বলা চেষ্ঠা করবে।  জলাবদ্ধতার করণে গাছের শিকড় মরে গেছে ? পরে শিক্ষক সহায়তা করবেন। ক্যাপশন শো করে।</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13</a:t>
            </a:fld>
            <a:endParaRPr lang="en-US"/>
          </a:p>
        </p:txBody>
      </p:sp>
    </p:spTree>
    <p:extLst>
      <p:ext uri="{BB962C8B-B14F-4D97-AF65-F5344CB8AC3E}">
        <p14:creationId xmlns:p14="http://schemas.microsoft.com/office/powerpoint/2010/main" val="95519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ছবিটিতে</a:t>
            </a:r>
            <a:r>
              <a:rPr lang="bn-IN" baseline="0" dirty="0" smtClean="0"/>
              <a:t> কি দেখছো ? অনেক শিক্ষার্থী অনেক কথা বলবে । পরে সাহায্য করতে ক্যাপশন শো করব।</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14</a:t>
            </a:fld>
            <a:endParaRPr lang="en-US"/>
          </a:p>
        </p:txBody>
      </p:sp>
    </p:spTree>
    <p:extLst>
      <p:ext uri="{BB962C8B-B14F-4D97-AF65-F5344CB8AC3E}">
        <p14:creationId xmlns:p14="http://schemas.microsoft.com/office/powerpoint/2010/main" val="321426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 দেখিয়ে প্রশ্ন করতে</a:t>
            </a:r>
            <a:r>
              <a:rPr lang="bn-IN" baseline="0" dirty="0" smtClean="0"/>
              <a:t> হবে- ছবিতে কি দেখা যাচ্ছে ? ভূ-গর্ভস্থ সেচের কারণের কি কি সমস্যা হতে পারে ? সেচের ফলে কি স্রতের সৃষ্টি হয়েছে ? তা হলে এক জায়গায় আগাছার বীজ থাকলে তা কি ঐ জায়গায় থাকবে না। তাহলে উত্তর আসেব বিস্তার লাভ করবে।</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15</a:t>
            </a:fld>
            <a:endParaRPr lang="en-US"/>
          </a:p>
        </p:txBody>
      </p:sp>
    </p:spTree>
    <p:extLst>
      <p:ext uri="{BB962C8B-B14F-4D97-AF65-F5344CB8AC3E}">
        <p14:creationId xmlns:p14="http://schemas.microsoft.com/office/powerpoint/2010/main" val="199702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এবারে</a:t>
            </a:r>
            <a:r>
              <a:rPr lang="bn-IN" baseline="0" dirty="0" smtClean="0"/>
              <a:t> ৩-৭ জনে দল তৈরি কর। প্রতেক দলের দল নেতা থাকবে, যা তারাই তৈরী করবে। দল নেতা খাতায় লিখবে বাকীরা সবাই অংশ গ্রহন করে দলীয় কাজ শেষ করবে। শিক্ষক ঘুরে সহযোগীতা করবেন। শিক্ষক সব শিক্ষার্থীর অংশ গ্রহনে দিক নিদের্শনা দিবেন।নিদিষ্ট সময় শেষে </a:t>
            </a:r>
            <a:r>
              <a:rPr lang="bn-IN" dirty="0" smtClean="0"/>
              <a:t>প্রতেক</a:t>
            </a:r>
            <a:r>
              <a:rPr lang="bn-IN" baseline="0" dirty="0" smtClean="0"/>
              <a:t> দলের দলনেতার কাছ থেকে দলীয় কাজ বুঝে নিতে হবে।</a:t>
            </a:r>
            <a:endParaRPr lang="en-US" dirty="0" smtClean="0"/>
          </a:p>
        </p:txBody>
      </p:sp>
      <p:sp>
        <p:nvSpPr>
          <p:cNvPr id="4" name="Slide Number Placeholder 3"/>
          <p:cNvSpPr>
            <a:spLocks noGrp="1"/>
          </p:cNvSpPr>
          <p:nvPr>
            <p:ph type="sldNum" sz="quarter" idx="10"/>
          </p:nvPr>
        </p:nvSpPr>
        <p:spPr/>
        <p:txBody>
          <a:bodyPr/>
          <a:lstStyle/>
          <a:p>
            <a:fld id="{DA34252C-353C-4ADD-B098-97884FF8CE81}" type="slidenum">
              <a:rPr lang="en-US" smtClean="0"/>
              <a:t>16</a:t>
            </a:fld>
            <a:endParaRPr lang="en-US"/>
          </a:p>
        </p:txBody>
      </p:sp>
    </p:spTree>
    <p:extLst>
      <p:ext uri="{BB962C8B-B14F-4D97-AF65-F5344CB8AC3E}">
        <p14:creationId xmlns:p14="http://schemas.microsoft.com/office/powerpoint/2010/main" val="242034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মূল্যায়নে</a:t>
            </a:r>
            <a:r>
              <a:rPr lang="bn-IN" baseline="0" dirty="0" smtClean="0"/>
              <a:t> যে পারবে সে হাত তুলবে। শিক্ষক উত্তম-মধ্যম-নিম্ন মানের শিক্ষার্থীর নিকট যাচাই করবেন।</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17</a:t>
            </a:fld>
            <a:endParaRPr lang="en-US"/>
          </a:p>
        </p:txBody>
      </p:sp>
    </p:spTree>
    <p:extLst>
      <p:ext uri="{BB962C8B-B14F-4D97-AF65-F5344CB8AC3E}">
        <p14:creationId xmlns:p14="http://schemas.microsoft.com/office/powerpoint/2010/main" val="348419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বাড়ীর কাজটি বাড়ী</a:t>
            </a:r>
            <a:r>
              <a:rPr lang="bn-IN" baseline="0" dirty="0" smtClean="0"/>
              <a:t> থেকে লিখে আনবে।</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18</a:t>
            </a:fld>
            <a:endParaRPr lang="en-US"/>
          </a:p>
        </p:txBody>
      </p:sp>
    </p:spTree>
    <p:extLst>
      <p:ext uri="{BB962C8B-B14F-4D97-AF65-F5344CB8AC3E}">
        <p14:creationId xmlns:p14="http://schemas.microsoft.com/office/powerpoint/2010/main" val="312734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2</a:t>
            </a:fld>
            <a:endParaRPr lang="en-US"/>
          </a:p>
        </p:txBody>
      </p:sp>
    </p:spTree>
    <p:extLst>
      <p:ext uri="{BB962C8B-B14F-4D97-AF65-F5344CB8AC3E}">
        <p14:creationId xmlns:p14="http://schemas.microsoft.com/office/powerpoint/2010/main" val="409894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আমাদের দেশে এই বৃষ্টিপাত সবসময় কি ফসল চাষে কাজে লাগে ? আবার শুষ্ক মৌসুমে কি করতে হবে ? গাছের শিকড় গুলো মলিন কেন ? এক পর্যায় উত্তর আসবে – পানির অভাব, তাহলে শুষ্ক মৌসুমে ফসল চাষে কি করা দরকার ? সেচের প্রয়োজন। তখনই পাঠ </a:t>
            </a:r>
            <a:r>
              <a:rPr lang="bn-IN" baseline="0" dirty="0" smtClean="0"/>
              <a:t>ঘোষ</a:t>
            </a:r>
            <a:r>
              <a:rPr lang="en-US" baseline="0" dirty="0" err="1" smtClean="0"/>
              <a:t>ণা</a:t>
            </a:r>
            <a:r>
              <a:rPr lang="bn-IN" baseline="0" dirty="0" smtClean="0"/>
              <a:t> </a:t>
            </a:r>
            <a:r>
              <a:rPr lang="bn-IN" baseline="0" dirty="0" smtClean="0"/>
              <a:t>হবে।</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4</a:t>
            </a:fld>
            <a:endParaRPr lang="en-US"/>
          </a:p>
        </p:txBody>
      </p:sp>
    </p:spTree>
    <p:extLst>
      <p:ext uri="{BB962C8B-B14F-4D97-AF65-F5344CB8AC3E}">
        <p14:creationId xmlns:p14="http://schemas.microsoft.com/office/powerpoint/2010/main" val="28031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আজকের</a:t>
            </a:r>
            <a:r>
              <a:rPr lang="bn-IN" baseline="0" dirty="0" smtClean="0"/>
              <a:t> পাঠ- পানি সেচের প্রয়োজনীয়তা</a:t>
            </a:r>
            <a:endParaRPr lang="en-US" dirty="0" smtClean="0"/>
          </a:p>
        </p:txBody>
      </p:sp>
      <p:sp>
        <p:nvSpPr>
          <p:cNvPr id="4" name="Slide Number Placeholder 3"/>
          <p:cNvSpPr>
            <a:spLocks noGrp="1"/>
          </p:cNvSpPr>
          <p:nvPr>
            <p:ph type="sldNum" sz="quarter" idx="10"/>
          </p:nvPr>
        </p:nvSpPr>
        <p:spPr/>
        <p:txBody>
          <a:bodyPr/>
          <a:lstStyle/>
          <a:p>
            <a:fld id="{DA34252C-353C-4ADD-B098-97884FF8CE81}" type="slidenum">
              <a:rPr lang="en-US" smtClean="0"/>
              <a:t>5</a:t>
            </a:fld>
            <a:endParaRPr lang="en-US"/>
          </a:p>
        </p:txBody>
      </p:sp>
    </p:spTree>
    <p:extLst>
      <p:ext uri="{BB962C8B-B14F-4D97-AF65-F5344CB8AC3E}">
        <p14:creationId xmlns:p14="http://schemas.microsoft.com/office/powerpoint/2010/main" val="134837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6</a:t>
            </a:fld>
            <a:endParaRPr lang="en-US"/>
          </a:p>
        </p:txBody>
      </p:sp>
    </p:spTree>
    <p:extLst>
      <p:ext uri="{BB962C8B-B14F-4D97-AF65-F5344CB8AC3E}">
        <p14:creationId xmlns:p14="http://schemas.microsoft.com/office/powerpoint/2010/main" val="410030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শিক্ষার্থীদে</a:t>
            </a:r>
            <a:r>
              <a:rPr lang="bn-BD" smtClean="0"/>
              <a:t>র</a:t>
            </a:r>
            <a:r>
              <a:rPr lang="bn-BD" baseline="0" smtClean="0"/>
              <a:t> </a:t>
            </a:r>
            <a:r>
              <a:rPr lang="bn-BD" baseline="0" dirty="0" smtClean="0"/>
              <a:t>প্রশ্ন করা হবে- ছবিটি কোন ঋতু র ? উত্তর আসবে শীতকাল, পরের প্রশ্ন হবে এই সময় বৃষ্টিপাত কেমন হয় ? উত্তর আসবে কম। তাহলে ফসল চাষে আমাদের কি করতে হবে ?</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7</a:t>
            </a:fld>
            <a:endParaRPr lang="en-US"/>
          </a:p>
        </p:txBody>
      </p:sp>
    </p:spTree>
    <p:extLst>
      <p:ext uri="{BB962C8B-B14F-4D97-AF65-F5344CB8AC3E}">
        <p14:creationId xmlns:p14="http://schemas.microsoft.com/office/powerpoint/2010/main" val="417696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ছবিতে উদ্ভিদ</a:t>
            </a:r>
            <a:r>
              <a:rPr lang="bn-IN" baseline="0" dirty="0" smtClean="0"/>
              <a:t> শিকড়ের সাহায্যে কি করে ? মাটিতে যদি এ পানি না থাকে তা হলে কি করা দরকার ? মাটির পানির কমতি হলে আর কি হতে পারে ? </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8</a:t>
            </a:fld>
            <a:endParaRPr lang="en-US"/>
          </a:p>
        </p:txBody>
      </p:sp>
    </p:spTree>
    <p:extLst>
      <p:ext uri="{BB962C8B-B14F-4D97-AF65-F5344CB8AC3E}">
        <p14:creationId xmlns:p14="http://schemas.microsoft.com/office/powerpoint/2010/main" val="306674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a:t>
            </a:r>
            <a:r>
              <a:rPr lang="bn-IN" baseline="0" dirty="0" smtClean="0"/>
              <a:t> রকম মাটিতে কি ফসল চাষ করা সম্ভব ? কেন নয় – পাশের ছবিটির ফলন কেমন হয়েছে ? ভাল হয় নাই কেন ? ভাল ফলন পেতে এখন আমাদের কি করা উচিত ?</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9</a:t>
            </a:fld>
            <a:endParaRPr lang="en-US"/>
          </a:p>
        </p:txBody>
      </p:sp>
    </p:spTree>
    <p:extLst>
      <p:ext uri="{BB962C8B-B14F-4D97-AF65-F5344CB8AC3E}">
        <p14:creationId xmlns:p14="http://schemas.microsoft.com/office/powerpoint/2010/main" val="151642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উল্লেখিত</a:t>
            </a:r>
            <a:r>
              <a:rPr lang="bn-IN" baseline="0" dirty="0" smtClean="0"/>
              <a:t> কারনে </a:t>
            </a:r>
            <a:r>
              <a:rPr lang="bn-IN" dirty="0" smtClean="0"/>
              <a:t>সেচ প্রদান</a:t>
            </a:r>
            <a:r>
              <a:rPr lang="bn-IN" baseline="0" dirty="0" smtClean="0"/>
              <a:t> করা হচ্ছে।</a:t>
            </a:r>
            <a:endParaRPr lang="en-US" dirty="0"/>
          </a:p>
        </p:txBody>
      </p:sp>
      <p:sp>
        <p:nvSpPr>
          <p:cNvPr id="4" name="Slide Number Placeholder 3"/>
          <p:cNvSpPr>
            <a:spLocks noGrp="1"/>
          </p:cNvSpPr>
          <p:nvPr>
            <p:ph type="sldNum" sz="quarter" idx="10"/>
          </p:nvPr>
        </p:nvSpPr>
        <p:spPr/>
        <p:txBody>
          <a:bodyPr/>
          <a:lstStyle/>
          <a:p>
            <a:fld id="{DA34252C-353C-4ADD-B098-97884FF8CE81}" type="slidenum">
              <a:rPr lang="en-US" smtClean="0"/>
              <a:t>10</a:t>
            </a:fld>
            <a:endParaRPr lang="en-US"/>
          </a:p>
        </p:txBody>
      </p:sp>
    </p:spTree>
    <p:extLst>
      <p:ext uri="{BB962C8B-B14F-4D97-AF65-F5344CB8AC3E}">
        <p14:creationId xmlns:p14="http://schemas.microsoft.com/office/powerpoint/2010/main" val="173996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E767A-86E7-403B-9F78-9FF4E1D2F920}" type="datetimeFigureOut">
              <a:rPr lang="en-US" smtClean="0"/>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336950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E767A-86E7-403B-9F78-9FF4E1D2F920}" type="datetimeFigureOut">
              <a:rPr lang="en-US" smtClean="0"/>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398404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E767A-86E7-403B-9F78-9FF4E1D2F920}" type="datetimeFigureOut">
              <a:rPr lang="en-US" smtClean="0"/>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20154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E767A-86E7-403B-9F78-9FF4E1D2F920}" type="datetimeFigureOut">
              <a:rPr lang="en-US" smtClean="0"/>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278666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E767A-86E7-403B-9F78-9FF4E1D2F920}" type="datetimeFigureOut">
              <a:rPr lang="en-US" smtClean="0"/>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266503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E767A-86E7-403B-9F78-9FF4E1D2F920}" type="datetimeFigureOut">
              <a:rPr lang="en-US" smtClean="0"/>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219366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E767A-86E7-403B-9F78-9FF4E1D2F920}" type="datetimeFigureOut">
              <a:rPr lang="en-US" smtClean="0"/>
              <a:t>06-Aug-16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418668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E767A-86E7-403B-9F78-9FF4E1D2F920}" type="datetimeFigureOut">
              <a:rPr lang="en-US" smtClean="0"/>
              <a:t>06-Aug-16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254215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E767A-86E7-403B-9F78-9FF4E1D2F920}" type="datetimeFigureOut">
              <a:rPr lang="en-US" smtClean="0"/>
              <a:t>06-Aug-16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369089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E767A-86E7-403B-9F78-9FF4E1D2F920}" type="datetimeFigureOut">
              <a:rPr lang="en-US" smtClean="0"/>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321493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E767A-86E7-403B-9F78-9FF4E1D2F920}" type="datetimeFigureOut">
              <a:rPr lang="en-US" smtClean="0"/>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40CCC-F9E6-4FEA-834E-C8C86A0A1B2E}" type="slidenum">
              <a:rPr lang="en-US" smtClean="0"/>
              <a:t>‹#›</a:t>
            </a:fld>
            <a:endParaRPr lang="en-US"/>
          </a:p>
        </p:txBody>
      </p:sp>
    </p:spTree>
    <p:extLst>
      <p:ext uri="{BB962C8B-B14F-4D97-AF65-F5344CB8AC3E}">
        <p14:creationId xmlns:p14="http://schemas.microsoft.com/office/powerpoint/2010/main" val="1304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767A-86E7-403B-9F78-9FF4E1D2F920}" type="datetimeFigureOut">
              <a:rPr lang="en-US" smtClean="0"/>
              <a:t>06-Aug-16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40CCC-F9E6-4FEA-834E-C8C86A0A1B2E}" type="slidenum">
              <a:rPr lang="en-US" smtClean="0"/>
              <a:t>‹#›</a:t>
            </a:fld>
            <a:endParaRPr lang="en-US"/>
          </a:p>
        </p:txBody>
      </p:sp>
    </p:spTree>
    <p:extLst>
      <p:ext uri="{BB962C8B-B14F-4D97-AF65-F5344CB8AC3E}">
        <p14:creationId xmlns:p14="http://schemas.microsoft.com/office/powerpoint/2010/main" val="34579494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352928" cy="6192688"/>
          </a:xfrm>
          <a:prstGeom prst="rect">
            <a:avLst/>
          </a:prstGeom>
          <a:solidFill>
            <a:schemeClr val="accent1">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11560" y="548680"/>
            <a:ext cx="7992888" cy="583264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1640" y="1196752"/>
            <a:ext cx="6696744" cy="4680520"/>
          </a:xfrm>
          <a:prstGeom prst="ellipse">
            <a:avLst/>
          </a:prstGeom>
          <a:solidFill>
            <a:schemeClr val="accent6">
              <a:lumMod val="60000"/>
              <a:lumOff val="4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8" name="TextBox 7"/>
          <p:cNvSpPr txBox="1"/>
          <p:nvPr/>
        </p:nvSpPr>
        <p:spPr>
          <a:xfrm rot="2739467">
            <a:off x="6215518" y="1416700"/>
            <a:ext cx="2880320" cy="707886"/>
          </a:xfrm>
          <a:prstGeom prst="rect">
            <a:avLst/>
          </a:prstGeom>
          <a:noFill/>
        </p:spPr>
        <p:txBody>
          <a:bodyPr wrap="square" rtlCol="0">
            <a:spAutoFit/>
          </a:bodyPr>
          <a:lstStyle/>
          <a:p>
            <a:r>
              <a:rPr lang="bn-BD" sz="4000" i="1" u="sng" dirty="0" smtClean="0">
                <a:effectLst>
                  <a:outerShdw blurRad="38100" dist="38100" dir="2700000" algn="tl">
                    <a:srgbClr val="000000">
                      <a:alpha val="43137"/>
                    </a:srgbClr>
                  </a:outerShdw>
                </a:effectLst>
                <a:latin typeface="NikoshBAN" pitchFamily="2" charset="0"/>
                <a:cs typeface="NikoshBAN" pitchFamily="2" charset="0"/>
              </a:rPr>
              <a:t>নির্দেশনা স্লাইড</a:t>
            </a:r>
            <a:endParaRPr lang="en-US" sz="4000" i="1" u="sng"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5-Point Star 1"/>
          <p:cNvSpPr/>
          <p:nvPr/>
        </p:nvSpPr>
        <p:spPr>
          <a:xfrm>
            <a:off x="1219200" y="493286"/>
            <a:ext cx="7010400" cy="5383986"/>
          </a:xfrm>
          <a:prstGeom prst="star5">
            <a:avLst>
              <a:gd name="adj" fmla="val 29961"/>
              <a:gd name="hf" fmla="val 105146"/>
              <a:gd name="vf" fmla="val 110557"/>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75756" y="2242607"/>
            <a:ext cx="4428492" cy="3046988"/>
          </a:xfrm>
          <a:prstGeom prst="rect">
            <a:avLst/>
          </a:prstGeom>
          <a:noFill/>
        </p:spPr>
        <p:txBody>
          <a:bodyPr wrap="square">
            <a:spAutoFit/>
          </a:bodyPr>
          <a:lstStyle/>
          <a:p>
            <a:pPr algn="ctr" eaLnBrk="1" hangingPunct="1">
              <a:defRPr/>
            </a:pPr>
            <a:r>
              <a:rPr lang="bn-BD"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কন্টেন্টটি শ্রেণিতে ব্যবহারের পূর্বে এই স্লাইডটি </a:t>
            </a:r>
            <a:r>
              <a:rPr lang="en-US"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Hide</a:t>
            </a:r>
            <a:r>
              <a:rPr lang="bn-BD"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 করে রাখুন।</a:t>
            </a:r>
          </a:p>
          <a:p>
            <a:pPr algn="ctr" eaLnBrk="1" hangingPunct="1">
              <a:defRPr/>
            </a:pPr>
            <a:endParaRPr lang="bn-BD" sz="32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endParaRPr>
          </a:p>
          <a:p>
            <a:pPr algn="ctr" eaLnBrk="1" hangingPunct="1">
              <a:defRPr/>
            </a:pPr>
            <a:r>
              <a:rPr lang="en-US" sz="3200" dirty="0" smtClean="0">
                <a:ln w="18415" cmpd="sng">
                  <a:solidFill>
                    <a:schemeClr val="accent6">
                      <a:lumMod val="75000"/>
                    </a:schemeClr>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  </a:t>
            </a:r>
            <a:r>
              <a:rPr lang="bn-BD" sz="3200" dirty="0" smtClean="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শিক্ষকবৃন্দ</a:t>
            </a:r>
            <a:r>
              <a:rPr lang="en-US" sz="3200" dirty="0" smtClean="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a:t>
            </a:r>
            <a:r>
              <a:rPr lang="bn-BD" sz="3200" dirty="0" smtClean="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 স্লাইডগুলোর নিচের নোট থাকলে তা পড়ে নিয়ে </a:t>
            </a:r>
            <a:r>
              <a:rPr lang="en-US" sz="3200" dirty="0" smtClean="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Show </a:t>
            </a:r>
            <a:r>
              <a:rPr lang="bn-BD" sz="3200" dirty="0" smtClean="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rPr>
              <a:t>করুন।</a:t>
            </a:r>
            <a:endParaRPr lang="bn-BD" sz="3200" dirty="0">
              <a:ln w="18415" cmpd="sng">
                <a:solidFill>
                  <a:srgbClr val="7030A0"/>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sym typeface="Wingding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41" y="5412311"/>
            <a:ext cx="7726659" cy="759889"/>
          </a:xfrm>
          <a:prstGeom prst="rect">
            <a:avLst/>
          </a:prstGeom>
        </p:spPr>
      </p:pic>
    </p:spTree>
    <p:extLst>
      <p:ext uri="{BB962C8B-B14F-4D97-AF65-F5344CB8AC3E}">
        <p14:creationId xmlns:p14="http://schemas.microsoft.com/office/powerpoint/2010/main" val="1576026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061" y="580291"/>
            <a:ext cx="6705601" cy="5029201"/>
          </a:xfrm>
          <a:prstGeom prst="rect">
            <a:avLst/>
          </a:prstGeom>
          <a:ln>
            <a:noFill/>
          </a:ln>
          <a:effectLst>
            <a:softEdge rad="112500"/>
          </a:effectLst>
        </p:spPr>
      </p:pic>
      <p:sp>
        <p:nvSpPr>
          <p:cNvPr id="3" name="TextBox 2"/>
          <p:cNvSpPr txBox="1"/>
          <p:nvPr/>
        </p:nvSpPr>
        <p:spPr>
          <a:xfrm>
            <a:off x="990600" y="5845314"/>
            <a:ext cx="7391400" cy="707886"/>
          </a:xfrm>
          <a:prstGeom prst="rect">
            <a:avLst/>
          </a:prstGeom>
          <a:noFill/>
        </p:spPr>
        <p:txBody>
          <a:bodyPr wrap="square" rtlCol="0">
            <a:spAutoFit/>
          </a:bodyPr>
          <a:lstStyle/>
          <a:p>
            <a:pPr algn="ctr"/>
            <a:r>
              <a:rPr lang="bn-IN" sz="4000" u="sng" dirty="0" smtClean="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জমিতে সেচ দেওয়া হচ্ছে</a:t>
            </a:r>
            <a:endParaRPr lang="en-US" sz="4000" u="sng" dirty="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38854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lumMod val="90000"/>
              </a:schemeClr>
            </a:gs>
            <a:gs pos="17000">
              <a:schemeClr val="bg1">
                <a:lumMod val="95000"/>
              </a:schemeClr>
            </a:gs>
            <a:gs pos="28000">
              <a:schemeClr val="bg2">
                <a:lumMod val="90000"/>
              </a:schemeClr>
            </a:gs>
            <a:gs pos="42999">
              <a:schemeClr val="tx2">
                <a:lumMod val="20000"/>
                <a:lumOff val="80000"/>
              </a:schemeClr>
            </a:gs>
            <a:gs pos="58000">
              <a:schemeClr val="accent2">
                <a:lumMod val="20000"/>
                <a:lumOff val="80000"/>
              </a:schemeClr>
            </a:gs>
            <a:gs pos="72000">
              <a:schemeClr val="bg1"/>
            </a:gs>
            <a:gs pos="87000">
              <a:schemeClr val="accent1">
                <a:lumMod val="20000"/>
                <a:lumOff val="80000"/>
              </a:schemeClr>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7" name="Snip and Round Single Corner Rectangle 6"/>
          <p:cNvSpPr/>
          <p:nvPr/>
        </p:nvSpPr>
        <p:spPr>
          <a:xfrm>
            <a:off x="838200" y="2667000"/>
            <a:ext cx="7414846" cy="2286000"/>
          </a:xfrm>
          <a:prstGeom prst="snip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scene3d>
              <a:camera prst="perspectiveFront"/>
              <a:lightRig rig="threePt" dir="t"/>
            </a:scene3d>
            <a:sp3d extrusionH="57150">
              <a:bevelT w="38100" h="38100" prst="convex"/>
            </a:sp3d>
          </a:bodyPr>
          <a:lstStyle/>
          <a:p>
            <a:pPr algn="ctr"/>
            <a:r>
              <a:rPr lang="bn-IN"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ফসলের জমিতে পানি সেচ দিলে ক</a:t>
            </a:r>
            <a:r>
              <a:rPr lang="bn-BD"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IN"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ক</a:t>
            </a:r>
            <a:r>
              <a:rPr lang="bn-BD"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IN"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উপকার পাওয়া যায় ?</a:t>
            </a:r>
            <a:endParaRPr lang="en-US" sz="4000" dirty="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3200400" y="228600"/>
            <a:ext cx="2209800" cy="584775"/>
          </a:xfrm>
          <a:prstGeom prst="rect">
            <a:avLst/>
          </a:prstGeom>
          <a:solidFill>
            <a:schemeClr val="accent3">
              <a:lumMod val="20000"/>
              <a:lumOff val="80000"/>
            </a:schemeClr>
          </a:solidFill>
        </p:spPr>
        <p:txBody>
          <a:bodyPr wrap="square" rtlCol="0">
            <a:spAutoFit/>
          </a:bodyPr>
          <a:lstStyle/>
          <a:p>
            <a:pPr algn="ctr"/>
            <a:r>
              <a:rPr lang="bn-IN" sz="3200" b="1" i="1" u="sng" dirty="0" smtClean="0">
                <a:effectLst>
                  <a:outerShdw blurRad="38100" dist="38100" dir="2700000" algn="tl">
                    <a:srgbClr val="000000">
                      <a:alpha val="43137"/>
                    </a:srgbClr>
                  </a:outerShdw>
                </a:effectLst>
                <a:latin typeface="NikoshBAN" pitchFamily="2" charset="0"/>
                <a:cs typeface="NikoshBAN" pitchFamily="2" charset="0"/>
              </a:rPr>
              <a:t>একক কাজ</a:t>
            </a:r>
            <a:endParaRPr lang="en-US" sz="3200" b="1" i="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416" y="-47685"/>
            <a:ext cx="1699260" cy="172212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99260" cy="1722120"/>
          </a:xfrm>
          <a:prstGeom prst="rect">
            <a:avLst/>
          </a:prstGeom>
          <a:ln>
            <a:noFill/>
          </a:ln>
          <a:effectLst>
            <a:softEdge rad="112500"/>
          </a:effectLst>
        </p:spPr>
      </p:pic>
    </p:spTree>
    <p:extLst>
      <p:ext uri="{BB962C8B-B14F-4D97-AF65-F5344CB8AC3E}">
        <p14:creationId xmlns:p14="http://schemas.microsoft.com/office/powerpoint/2010/main" val="13709016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381000"/>
            <a:ext cx="8305800" cy="609600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69051" y="1295399"/>
            <a:ext cx="8211998" cy="3498850"/>
            <a:chOff x="469051" y="1295399"/>
            <a:chExt cx="8211998" cy="349885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125" y="1295399"/>
              <a:ext cx="4428924" cy="3498850"/>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51" y="1295400"/>
              <a:ext cx="5248274" cy="3498849"/>
            </a:xfrm>
            <a:prstGeom prst="rect">
              <a:avLst/>
            </a:prstGeom>
            <a:ln>
              <a:noFill/>
            </a:ln>
            <a:effectLst>
              <a:softEdge rad="112500"/>
            </a:effectLst>
          </p:spPr>
        </p:pic>
      </p:grpSp>
      <p:sp>
        <p:nvSpPr>
          <p:cNvPr id="5" name="TextBox 4"/>
          <p:cNvSpPr txBox="1"/>
          <p:nvPr/>
        </p:nvSpPr>
        <p:spPr>
          <a:xfrm>
            <a:off x="838200" y="5334000"/>
            <a:ext cx="7391400" cy="685800"/>
          </a:xfrm>
          <a:prstGeom prst="rect">
            <a:avLst/>
          </a:prstGeom>
          <a:noFill/>
        </p:spPr>
        <p:txBody>
          <a:bodyPr wrap="square" rtlCol="0">
            <a:prstTxWarp prst="textPlain">
              <a:avLst/>
            </a:prstTxWarp>
            <a:spAutoFit/>
            <a:scene3d>
              <a:camera prst="orthographicFront"/>
              <a:lightRig rig="threePt" dir="t"/>
            </a:scene3d>
            <a:sp3d extrusionH="57150">
              <a:bevelT h="25400" prst="softRound"/>
            </a:sp3d>
          </a:bodyPr>
          <a:lstStyle/>
          <a:p>
            <a:pPr algn="ctr"/>
            <a:r>
              <a:rPr lang="bn-IN" sz="4000" dirty="0" smtClean="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জলাবদ্ধতায় মশা ও রোগ-জীবাণুর আবাসস্থল </a:t>
            </a:r>
            <a:endParaRPr lang="en-US" sz="4000" dirty="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6708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304800"/>
            <a:ext cx="8458200" cy="62484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9" name="Group 8"/>
          <p:cNvGrpSpPr/>
          <p:nvPr/>
        </p:nvGrpSpPr>
        <p:grpSpPr>
          <a:xfrm>
            <a:off x="685800" y="838200"/>
            <a:ext cx="7848600" cy="4191000"/>
            <a:chOff x="413127" y="838200"/>
            <a:chExt cx="8155329" cy="37338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7" y="838200"/>
              <a:ext cx="6648313" cy="3733800"/>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658" r="15238" b="10370"/>
            <a:stretch/>
          </p:blipFill>
          <p:spPr>
            <a:xfrm>
              <a:off x="3743864" y="838200"/>
              <a:ext cx="4824592" cy="3733800"/>
            </a:xfrm>
            <a:prstGeom prst="rect">
              <a:avLst/>
            </a:prstGeom>
            <a:ln>
              <a:noFill/>
            </a:ln>
            <a:effectLst>
              <a:softEdge rad="112500"/>
            </a:effectLst>
          </p:spPr>
        </p:pic>
      </p:grpSp>
      <p:sp>
        <p:nvSpPr>
          <p:cNvPr id="11" name="TextBox 10"/>
          <p:cNvSpPr txBox="1"/>
          <p:nvPr/>
        </p:nvSpPr>
        <p:spPr>
          <a:xfrm>
            <a:off x="990600" y="5334000"/>
            <a:ext cx="7391400" cy="762000"/>
          </a:xfrm>
          <a:prstGeom prst="rect">
            <a:avLst/>
          </a:prstGeom>
          <a:noFill/>
        </p:spPr>
        <p:txBody>
          <a:bodyPr wrap="square" rtlCol="0">
            <a:prstTxWarp prst="textPlain">
              <a:avLst/>
            </a:prstTxWarp>
            <a:spAutoFit/>
            <a:scene3d>
              <a:camera prst="orthographicFront"/>
              <a:lightRig rig="threePt" dir="t"/>
            </a:scene3d>
            <a:sp3d extrusionH="57150">
              <a:bevelT w="57150" h="38100" prst="artDeco"/>
            </a:sp3d>
          </a:bodyPr>
          <a:lstStyle/>
          <a:p>
            <a:pPr algn="ctr"/>
            <a:r>
              <a:rPr lang="bn-IN" sz="3200" dirty="0" smtClean="0">
                <a:ln>
                  <a:solidFill>
                    <a:sysClr val="windowText" lastClr="000000"/>
                  </a:solidFill>
                </a:ln>
                <a:solidFill>
                  <a:sysClr val="windowText" lastClr="000000"/>
                </a:solidFill>
                <a:effectLst>
                  <a:glow rad="228600">
                    <a:schemeClr val="accent3">
                      <a:satMod val="175000"/>
                      <a:alpha val="40000"/>
                    </a:schemeClr>
                  </a:glow>
                  <a:outerShdw blurRad="38100" dist="38100" dir="2700000" algn="tl">
                    <a:srgbClr val="000000">
                      <a:alpha val="43137"/>
                    </a:srgbClr>
                  </a:outerShdw>
                </a:effectLst>
                <a:latin typeface="NikoshBAN" pitchFamily="2" charset="0"/>
                <a:cs typeface="NikoshBAN" pitchFamily="2" charset="0"/>
              </a:rPr>
              <a:t>জলাবদ্ধতায় অক্সিজেনের অভাবে গাছের শিকড় মারা যাচ্ছে।</a:t>
            </a:r>
            <a:endParaRPr lang="en-US" sz="3200" dirty="0">
              <a:ln>
                <a:solidFill>
                  <a:sysClr val="windowText" lastClr="000000"/>
                </a:solidFill>
              </a:ln>
              <a:solidFill>
                <a:sysClr val="windowText" lastClr="000000"/>
              </a:solidFill>
              <a:effectLst>
                <a:glow rad="228600">
                  <a:schemeClr val="accent3">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67961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74000">
              <a:schemeClr val="bg1"/>
            </a:gs>
            <a:gs pos="8300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5" name="Horizontal Scroll 4"/>
          <p:cNvSpPr/>
          <p:nvPr/>
        </p:nvSpPr>
        <p:spPr>
          <a:xfrm>
            <a:off x="381000" y="0"/>
            <a:ext cx="8305800" cy="6858000"/>
          </a:xfrm>
          <a:prstGeom prst="horizontalScroll">
            <a:avLst>
              <a:gd name="adj" fmla="val 10991"/>
            </a:avLst>
          </a:prstGeom>
          <a:solidFill>
            <a:schemeClr val="accent1">
              <a:lumMod val="20000"/>
              <a:lumOff val="80000"/>
            </a:schemeClr>
          </a:solidFill>
          <a:effectLst>
            <a:glow rad="228600">
              <a:schemeClr val="accent2">
                <a:satMod val="175000"/>
                <a:alpha val="40000"/>
              </a:schemeClr>
            </a:glow>
            <a:outerShdw blurRad="50800" dist="38100" dir="10800000" algn="r" rotWithShape="0">
              <a:prstClr val="black">
                <a:alpha val="40000"/>
              </a:prstClr>
            </a:outerShdw>
            <a:softEdge rad="12700"/>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268938" y="1237488"/>
            <a:ext cx="7341662" cy="3652996"/>
            <a:chOff x="1268938" y="1237488"/>
            <a:chExt cx="7341662" cy="365299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938" y="1237488"/>
              <a:ext cx="4845187" cy="3652996"/>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398" y="1257330"/>
              <a:ext cx="5429202" cy="3619469"/>
            </a:xfrm>
            <a:prstGeom prst="rect">
              <a:avLst/>
            </a:prstGeom>
            <a:ln>
              <a:noFill/>
            </a:ln>
            <a:effectLst>
              <a:softEdge rad="112500"/>
            </a:effectLst>
          </p:spPr>
        </p:pic>
      </p:grpSp>
      <p:sp>
        <p:nvSpPr>
          <p:cNvPr id="12" name="TextBox 11"/>
          <p:cNvSpPr txBox="1"/>
          <p:nvPr/>
        </p:nvSpPr>
        <p:spPr>
          <a:xfrm>
            <a:off x="1447800" y="4876800"/>
            <a:ext cx="7010400" cy="1200329"/>
          </a:xfrm>
          <a:prstGeom prst="rect">
            <a:avLst/>
          </a:prstGeom>
          <a:noFill/>
        </p:spPr>
        <p:txBody>
          <a:bodyPr wrap="square" rtlCol="0">
            <a:spAutoFit/>
          </a:bodyPr>
          <a:lstStyle/>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হালকা বুনটের মাটিতে সেচ দেওয়ায় ক্যালসিয়াম ধুয়ে মাটি অম্লীয় হয়েছে ফলে জমিটি অনুর্বর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76761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228600" y="228600"/>
            <a:ext cx="8686800" cy="6324600"/>
          </a:xfrm>
          <a:prstGeom prst="round2Same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533400" y="5715000"/>
            <a:ext cx="81534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ভূ-গর্ভস্থ সেচ</a:t>
            </a:r>
            <a:endPar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grpSp>
        <p:nvGrpSpPr>
          <p:cNvPr id="10" name="Group 9"/>
          <p:cNvGrpSpPr/>
          <p:nvPr/>
        </p:nvGrpSpPr>
        <p:grpSpPr>
          <a:xfrm>
            <a:off x="1143000" y="500744"/>
            <a:ext cx="7010400" cy="5007428"/>
            <a:chOff x="1143000" y="500744"/>
            <a:chExt cx="7010400" cy="500742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00744"/>
              <a:ext cx="7010400" cy="5007428"/>
            </a:xfrm>
            <a:prstGeom prst="rect">
              <a:avLst/>
            </a:prstGeom>
            <a:ln>
              <a:noFill/>
            </a:ln>
            <a:effectLst>
              <a:softEdge rad="11250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721" t="39168" r="1" b="23451"/>
            <a:stretch/>
          </p:blipFill>
          <p:spPr>
            <a:xfrm>
              <a:off x="5068737" y="4033055"/>
              <a:ext cx="3084663" cy="1362974"/>
            </a:xfrm>
            <a:prstGeom prst="rect">
              <a:avLst/>
            </a:prstGeom>
            <a:ln>
              <a:noFill/>
            </a:ln>
            <a:effectLst>
              <a:softEdge rad="112500"/>
            </a:effectLst>
          </p:spPr>
        </p:pic>
      </p:grpSp>
    </p:spTree>
    <p:extLst>
      <p:ext uri="{BB962C8B-B14F-4D97-AF65-F5344CB8AC3E}">
        <p14:creationId xmlns:p14="http://schemas.microsoft.com/office/powerpoint/2010/main" val="1107486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04800" y="381000"/>
            <a:ext cx="8305800" cy="6096000"/>
          </a:xfrm>
          <a:prstGeom prst="round2Diag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44785" y="663714"/>
            <a:ext cx="2060180" cy="707886"/>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bn-IN" sz="4000" b="1" u="sng" cap="none" spc="0" dirty="0" smtClean="0">
                <a:ln w="1905">
                  <a:solidFill>
                    <a:schemeClr val="tx1"/>
                  </a:solidFill>
                </a:ln>
                <a:solidFill>
                  <a:srgbClr val="7030A0"/>
                </a:solidFill>
                <a:effectLst>
                  <a:outerShdw blurRad="38100" dist="38100" dir="2700000" algn="tl">
                    <a:srgbClr val="000000">
                      <a:alpha val="43137"/>
                    </a:srgbClr>
                  </a:outerShdw>
                </a:effectLst>
                <a:latin typeface="NikoshBAN" pitchFamily="2" charset="0"/>
                <a:cs typeface="NikoshBAN" pitchFamily="2" charset="0"/>
              </a:rPr>
              <a:t>দলগত কাজ</a:t>
            </a:r>
            <a:endParaRPr lang="en-US" sz="4000" b="1" u="sng" cap="none" spc="0" dirty="0">
              <a:ln w="1905">
                <a:solidFill>
                  <a:schemeClr val="tx1"/>
                </a:solidFill>
              </a:ln>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685800" y="2286000"/>
            <a:ext cx="7772400" cy="3581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prstTxWarp prst="textPlain">
              <a:avLst/>
            </a:prstTxWarp>
            <a:spAutoFit/>
            <a:sp3d extrusionH="57150">
              <a:bevelT w="38100" h="38100"/>
            </a:sp3d>
          </a:bodyPr>
          <a:lstStyle/>
          <a:p>
            <a:pPr algn="ctr"/>
            <a:r>
              <a:rPr lang="bn-IN"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তোমাদের মতে ফসলের জমিতে কি </a:t>
            </a:r>
          </a:p>
          <a:p>
            <a:pPr algn="ctr"/>
            <a:r>
              <a:rPr lang="bn-IN"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পানি সেচ দেওয়ার প্রয়োজন আছে,</a:t>
            </a:r>
          </a:p>
          <a:p>
            <a:pPr algn="ctr"/>
            <a:r>
              <a:rPr lang="bn-IN"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000" cap="none" spc="0" dirty="0" err="1"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তোমার</a:t>
            </a:r>
            <a:r>
              <a:rPr lang="en-US"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000" cap="none" spc="0" dirty="0" err="1"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উত্তরের</a:t>
            </a:r>
            <a:r>
              <a:rPr lang="en-US"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IN" sz="4000" cap="none" spc="0" dirty="0" smtClean="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পক্ষে যুক্তি দাও।</a:t>
            </a:r>
            <a:endParaRPr lang="en-US" sz="4000" cap="none" spc="0" dirty="0">
              <a:ln w="1905">
                <a:noFill/>
              </a:ln>
              <a:solidFill>
                <a:srgbClr val="00206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95300"/>
            <a:ext cx="2072640" cy="1409700"/>
          </a:xfrm>
          <a:prstGeom prst="rect">
            <a:avLst/>
          </a:prstGeom>
          <a:ln>
            <a:noFill/>
          </a:ln>
          <a:effectLst>
            <a:softEdge rad="112500"/>
          </a:effectLst>
        </p:spPr>
      </p:pic>
    </p:spTree>
    <p:extLst>
      <p:ext uri="{BB962C8B-B14F-4D97-AF65-F5344CB8AC3E}">
        <p14:creationId xmlns:p14="http://schemas.microsoft.com/office/powerpoint/2010/main" val="31605520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7" name="Round Same Side Corner Rectangle 6"/>
          <p:cNvSpPr/>
          <p:nvPr/>
        </p:nvSpPr>
        <p:spPr>
          <a:xfrm>
            <a:off x="468086" y="386508"/>
            <a:ext cx="8207829" cy="5930747"/>
          </a:xfrm>
          <a:prstGeom prst="round2SameRect">
            <a:avLst/>
          </a:prstGeom>
          <a:solidFill>
            <a:schemeClr val="accent4">
              <a:lumMod val="20000"/>
              <a:lumOff val="80000"/>
            </a:schemeClr>
          </a:solidFill>
          <a:ln>
            <a:noFill/>
          </a:ln>
          <a:effectLst>
            <a:glow rad="228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133600" y="533400"/>
            <a:ext cx="5105400" cy="8382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মূল্যায়ন</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ounded Rectangle 3"/>
          <p:cNvSpPr/>
          <p:nvPr/>
        </p:nvSpPr>
        <p:spPr>
          <a:xfrm>
            <a:off x="762000" y="1600200"/>
            <a:ext cx="7620000" cy="685800"/>
          </a:xfrm>
          <a:prstGeom prst="roundRect">
            <a:avLst>
              <a:gd name="adj" fmla="val 50000"/>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উদ্ভিদ শিকড়ের সাহায্যে ক</a:t>
            </a:r>
            <a:r>
              <a:rPr lang="en-US"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bn-IN"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পরিশোষণ করে ?</a:t>
            </a:r>
            <a:endPar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762000" y="2394438"/>
            <a:ext cx="7620000" cy="1186962"/>
          </a:xfrm>
          <a:prstGeom prst="roundRect">
            <a:avLst>
              <a:gd name="adj" fmla="val 50000"/>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অতি সেচের কারণে জলাবদ্ধতায় গাছের শিকড় অঞ্চলে কিসের অভাব দেখা দেয়?</a:t>
            </a:r>
            <a:endPar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ounded Rectangle 9"/>
          <p:cNvSpPr/>
          <p:nvPr/>
        </p:nvSpPr>
        <p:spPr>
          <a:xfrm>
            <a:off x="762000" y="3695700"/>
            <a:ext cx="7620000" cy="647700"/>
          </a:xfrm>
          <a:prstGeom prst="roundRect">
            <a:avLst>
              <a:gd name="adj" fmla="val 50000"/>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জমিতে মশা ও রোগ-জীবাণু কেন বিস্তার লাভ করে ?</a:t>
            </a:r>
            <a:endPar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ounded Rectangle 10"/>
          <p:cNvSpPr/>
          <p:nvPr/>
        </p:nvSpPr>
        <p:spPr>
          <a:xfrm>
            <a:off x="762000" y="4492869"/>
            <a:ext cx="7620000" cy="647700"/>
          </a:xfrm>
          <a:prstGeom prst="roundRect">
            <a:avLst>
              <a:gd name="adj" fmla="val 50000"/>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বৃষ্টির উপর নির্ভর করলে ফসল চাষ কেমন হবে?</a:t>
            </a:r>
            <a:endPar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762000" y="5257800"/>
            <a:ext cx="7620000" cy="647700"/>
          </a:xfrm>
          <a:prstGeom prst="roundRect">
            <a:avLst>
              <a:gd name="adj" fmla="val 50000"/>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শীত মৌসুমে বৃষ্টিপাত না হওয়ায় কিভাবে ফসল চাষ করা হয়?</a:t>
            </a:r>
            <a:endParaRPr lang="en-US" sz="2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4284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a:stretch>
        </a:blipFill>
        <a:effectLst/>
      </p:bgPr>
    </p:bg>
    <p:spTree>
      <p:nvGrpSpPr>
        <p:cNvPr id="1" name=""/>
        <p:cNvGrpSpPr/>
        <p:nvPr/>
      </p:nvGrpSpPr>
      <p:grpSpPr>
        <a:xfrm>
          <a:off x="0" y="0"/>
          <a:ext cx="0" cy="0"/>
          <a:chOff x="0" y="0"/>
          <a:chExt cx="0" cy="0"/>
        </a:xfrm>
      </p:grpSpPr>
      <p:sp>
        <p:nvSpPr>
          <p:cNvPr id="5" name="Rounded Rectangle 4"/>
          <p:cNvSpPr/>
          <p:nvPr/>
        </p:nvSpPr>
        <p:spPr>
          <a:xfrm>
            <a:off x="3657600" y="228600"/>
            <a:ext cx="2438400" cy="914400"/>
          </a:xfrm>
          <a:prstGeom prst="roundRect">
            <a:avLst>
              <a:gd name="adj" fmla="val 50000"/>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3600" dirty="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28600" y="1447800"/>
            <a:ext cx="8610600" cy="3886200"/>
          </a:xfrm>
          <a:prstGeom prst="rect">
            <a:avLst/>
          </a:prstGeom>
          <a:solidFill>
            <a:schemeClr val="tx2">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8" name="Rectangle 7"/>
          <p:cNvSpPr/>
          <p:nvPr/>
        </p:nvSpPr>
        <p:spPr>
          <a:xfrm>
            <a:off x="1066800" y="1676400"/>
            <a:ext cx="7010400" cy="3429000"/>
          </a:xfrm>
          <a:prstGeom prst="rect">
            <a:avLst/>
          </a:prstGeom>
          <a:noFill/>
        </p:spPr>
        <p:txBody>
          <a:bodyPr wrap="square" lIns="91440" tIns="45720" rIns="91440" bIns="45720">
            <a:prstTxWarp prst="textPlain">
              <a:avLst/>
            </a:prstTxWarp>
            <a:spAutoFit/>
            <a:scene3d>
              <a:camera prst="perspectiveFront"/>
              <a:lightRig rig="threePt" dir="t"/>
            </a:scene3d>
            <a:sp3d extrusionH="57150">
              <a:bevelT w="38100" h="38100" prst="slope"/>
            </a:sp3d>
          </a:bodyPr>
          <a:lstStyle/>
          <a:p>
            <a:pPr algn="ctr"/>
            <a:r>
              <a:rPr lang="bn-IN" sz="4000" cap="none" spc="0" dirty="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সেচের কারণে ফসল উৎপাদনে ক</a:t>
            </a:r>
            <a:r>
              <a:rPr lang="en-US" sz="4000" cap="none" spc="0" dirty="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IN" sz="4000" cap="none" spc="0" dirty="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 ক</a:t>
            </a:r>
            <a:r>
              <a:rPr lang="en-US" sz="4000" cap="none" spc="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IN" sz="4000" cap="none" spc="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IN" sz="4000" cap="none" spc="0" dirty="0" smtClean="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তারতম্য ঘটে , কেন ঘটে ?</a:t>
            </a:r>
            <a:endParaRPr lang="en-US" sz="4000" cap="none" spc="0" dirty="0">
              <a:ln w="1905"/>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286531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200"/>
                            </p:stCondLst>
                            <p:childTnLst>
                              <p:par>
                                <p:cTn id="11" presetID="26" presetClass="emph" presetSubtype="0" fill="hold" grpId="1" nodeType="afterEffect">
                                  <p:stCondLst>
                                    <p:cond delay="0"/>
                                  </p:stCondLst>
                                  <p:iterate type="wd">
                                    <p:tmPct val="0"/>
                                  </p:iterate>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57000"/>
              </a:srgbClr>
            </a:gs>
            <a:gs pos="17999">
              <a:srgbClr val="99CCFF"/>
            </a:gs>
            <a:gs pos="36000">
              <a:srgbClr val="9966FF"/>
            </a:gs>
            <a:gs pos="61000">
              <a:schemeClr val="accent6">
                <a:lumMod val="40000"/>
                <a:lumOff val="60000"/>
              </a:schemeClr>
            </a:gs>
            <a:gs pos="82001">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072707"/>
            <a:ext cx="3505200" cy="29376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600"/>
            <a:ext cx="3545896" cy="2971800"/>
          </a:xfrm>
          <a:prstGeom prst="rect">
            <a:avLst/>
          </a:prstGeom>
        </p:spPr>
      </p:pic>
      <p:grpSp>
        <p:nvGrpSpPr>
          <p:cNvPr id="14" name="Group 13"/>
          <p:cNvGrpSpPr/>
          <p:nvPr/>
        </p:nvGrpSpPr>
        <p:grpSpPr>
          <a:xfrm>
            <a:off x="1066150" y="1524000"/>
            <a:ext cx="7163450" cy="2529282"/>
            <a:chOff x="685800" y="1066800"/>
            <a:chExt cx="7392050" cy="2620107"/>
          </a:xfrm>
        </p:grpSpPr>
        <p:sp>
          <p:nvSpPr>
            <p:cNvPr id="10" name="Rectangle 9"/>
            <p:cNvSpPr/>
            <p:nvPr/>
          </p:nvSpPr>
          <p:spPr>
            <a:xfrm>
              <a:off x="685800" y="1066800"/>
              <a:ext cx="2438400" cy="2590800"/>
            </a:xfrm>
            <a:prstGeom prst="rect">
              <a:avLst/>
            </a:prstGeom>
          </p:spPr>
          <p:txBody>
            <a:bodyPr wrap="square">
              <a:prstTxWarp prst="textPlain">
                <a:avLst/>
              </a:prstTxWarp>
              <a:spAutoFit/>
              <a:scene3d>
                <a:camera prst="perspectiveLeft"/>
                <a:lightRig rig="threePt" dir="t"/>
              </a:scene3d>
              <a:sp3d extrusionH="57150">
                <a:bevelT w="38100" h="38100" prst="angle"/>
              </a:sp3d>
            </a:bodyPr>
            <a:lstStyle/>
            <a:p>
              <a:r>
                <a:rPr lang="bn-IN" sz="4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228600">
                      <a:schemeClr val="accent5">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ধ</a:t>
              </a:r>
              <a:endParaRPr lang="en-US" sz="4000" dirty="0"/>
            </a:p>
          </p:txBody>
        </p:sp>
        <p:sp>
          <p:nvSpPr>
            <p:cNvPr id="11" name="Rectangle 10"/>
            <p:cNvSpPr/>
            <p:nvPr/>
          </p:nvSpPr>
          <p:spPr>
            <a:xfrm>
              <a:off x="2743200" y="1620688"/>
              <a:ext cx="1905650" cy="2036912"/>
            </a:xfrm>
            <a:prstGeom prst="rect">
              <a:avLst/>
            </a:prstGeom>
          </p:spPr>
          <p:txBody>
            <a:bodyPr wrap="square">
              <a:prstTxWarp prst="textPlain">
                <a:avLst/>
              </a:prstTxWarp>
              <a:spAutoFit/>
              <a:scene3d>
                <a:camera prst="perspectiveLeft"/>
                <a:lightRig rig="threePt" dir="t"/>
              </a:scene3d>
              <a:sp3d extrusionH="57150">
                <a:bevelT w="38100" h="38100" prst="angle"/>
              </a:sp3d>
            </a:bodyPr>
            <a:lstStyle/>
            <a:p>
              <a:r>
                <a:rPr lang="bn-IN" sz="4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228600">
                      <a:schemeClr val="accent5">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ন্য</a:t>
              </a:r>
              <a:endParaRPr lang="en-US" sz="4000" dirty="0"/>
            </a:p>
          </p:txBody>
        </p:sp>
        <p:sp>
          <p:nvSpPr>
            <p:cNvPr id="12" name="Rectangle 11"/>
            <p:cNvSpPr/>
            <p:nvPr/>
          </p:nvSpPr>
          <p:spPr>
            <a:xfrm>
              <a:off x="4419600" y="1544488"/>
              <a:ext cx="1905650" cy="2036912"/>
            </a:xfrm>
            <a:prstGeom prst="rect">
              <a:avLst/>
            </a:prstGeom>
          </p:spPr>
          <p:txBody>
            <a:bodyPr wrap="square">
              <a:prstTxWarp prst="textPlain">
                <a:avLst/>
              </a:prstTxWarp>
              <a:spAutoFit/>
              <a:scene3d>
                <a:camera prst="perspectiveLeft"/>
                <a:lightRig rig="threePt" dir="t"/>
              </a:scene3d>
              <a:sp3d extrusionH="57150">
                <a:bevelT w="38100" h="38100" prst="angle"/>
              </a:sp3d>
            </a:bodyPr>
            <a:lstStyle/>
            <a:p>
              <a:r>
                <a:rPr lang="bn-IN" sz="4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228600">
                      <a:schemeClr val="accent5">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বা</a:t>
              </a:r>
              <a:endParaRPr lang="en-US" sz="4000" dirty="0"/>
            </a:p>
          </p:txBody>
        </p:sp>
        <p:sp>
          <p:nvSpPr>
            <p:cNvPr id="13" name="Rectangle 12"/>
            <p:cNvSpPr/>
            <p:nvPr/>
          </p:nvSpPr>
          <p:spPr>
            <a:xfrm>
              <a:off x="6172200" y="1649995"/>
              <a:ext cx="1905650" cy="2036912"/>
            </a:xfrm>
            <a:prstGeom prst="rect">
              <a:avLst/>
            </a:prstGeom>
          </p:spPr>
          <p:txBody>
            <a:bodyPr wrap="square">
              <a:prstTxWarp prst="textPlain">
                <a:avLst/>
              </a:prstTxWarp>
              <a:spAutoFit/>
              <a:scene3d>
                <a:camera prst="perspectiveLeft"/>
                <a:lightRig rig="threePt" dir="t"/>
              </a:scene3d>
              <a:sp3d extrusionH="57150">
                <a:bevelT w="38100" h="38100" prst="angle"/>
              </a:sp3d>
            </a:bodyPr>
            <a:lstStyle/>
            <a:p>
              <a:pPr algn="ctr"/>
              <a:r>
                <a:rPr lang="bn-IN" sz="4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228600">
                      <a:schemeClr val="accent5">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দ</a:t>
              </a:r>
              <a:endParaRPr lang="en-US" sz="4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228600">
                    <a:schemeClr val="accent5">
                      <a:satMod val="175000"/>
                      <a:alpha val="40000"/>
                    </a:schemeClr>
                  </a:glow>
                  <a:outerShdw blurRad="50800" dist="38100" dir="5400000" algn="t" rotWithShape="0">
                    <a:prstClr val="black">
                      <a:alpha val="40000"/>
                    </a:prstClr>
                  </a:outerShdw>
                </a:effectLst>
                <a:latin typeface="NikoshBAN" pitchFamily="2" charset="0"/>
                <a:cs typeface="NikoshBAN" pitchFamily="2"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49" y="152400"/>
            <a:ext cx="2307951" cy="215408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
            <a:ext cx="2307951" cy="2154088"/>
          </a:xfrm>
          <a:prstGeom prst="rect">
            <a:avLst/>
          </a:prstGeom>
        </p:spPr>
      </p:pic>
    </p:spTree>
    <p:extLst>
      <p:ext uri="{BB962C8B-B14F-4D97-AF65-F5344CB8AC3E}">
        <p14:creationId xmlns:p14="http://schemas.microsoft.com/office/powerpoint/2010/main" val="31653808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6644" y="1295400"/>
            <a:ext cx="7315200" cy="2133600"/>
          </a:xfrm>
        </p:spPr>
        <p:txBody>
          <a:bodyPr>
            <a:prstTxWarp prst="textTriangleInverted">
              <a:avLst/>
            </a:prstTxWarp>
            <a:scene3d>
              <a:camera prst="perspectiveRight"/>
              <a:lightRig rig="threePt" dir="t"/>
            </a:scene3d>
            <a:sp3d extrusionH="57150">
              <a:bevelT w="38100" h="38100" prst="angle"/>
            </a:sp3d>
          </a:bodyPr>
          <a:lstStyle/>
          <a:p>
            <a:r>
              <a:rPr lang="bn-IN" dirty="0" smtClean="0">
                <a:ln w="28575">
                  <a:solidFill>
                    <a:sysClr val="windowText" lastClr="000000"/>
                  </a:solidFill>
                </a:ln>
                <a:gradFill flip="none" rotWithShape="1">
                  <a:gsLst>
                    <a:gs pos="19000">
                      <a:srgbClr val="FF0000"/>
                    </a:gs>
                    <a:gs pos="50000">
                      <a:srgbClr val="9CB86E">
                        <a:lumMod val="50000"/>
                        <a:lumOff val="50000"/>
                      </a:srgbClr>
                    </a:gs>
                    <a:gs pos="67000">
                      <a:srgbClr val="156B13"/>
                    </a:gs>
                  </a:gsLst>
                  <a:lin ang="5400000" scaled="1"/>
                  <a:tileRect/>
                </a:gradFill>
                <a:effectLst>
                  <a:glow rad="228600">
                    <a:schemeClr val="accent5">
                      <a:satMod val="175000"/>
                      <a:alpha val="40000"/>
                    </a:schemeClr>
                  </a:glow>
                  <a:innerShdw blurRad="63500" dist="50800" dir="8100000">
                    <a:prstClr val="black">
                      <a:alpha val="50000"/>
                    </a:prstClr>
                  </a:innerShdw>
                </a:effectLst>
                <a:latin typeface="NikoshBAN" pitchFamily="2" charset="0"/>
                <a:cs typeface="NikoshBAN" pitchFamily="2" charset="0"/>
              </a:rPr>
              <a:t>স্বাগতম </a:t>
            </a:r>
            <a:endParaRPr lang="en-US" dirty="0">
              <a:ln w="28575">
                <a:solidFill>
                  <a:sysClr val="windowText" lastClr="000000"/>
                </a:solidFill>
              </a:ln>
              <a:gradFill flip="none" rotWithShape="1">
                <a:gsLst>
                  <a:gs pos="19000">
                    <a:srgbClr val="FF0000"/>
                  </a:gs>
                  <a:gs pos="50000">
                    <a:srgbClr val="9CB86E">
                      <a:lumMod val="50000"/>
                      <a:lumOff val="50000"/>
                    </a:srgbClr>
                  </a:gs>
                  <a:gs pos="67000">
                    <a:srgbClr val="156B13"/>
                  </a:gs>
                </a:gsLst>
                <a:lin ang="5400000" scaled="1"/>
                <a:tileRect/>
              </a:gradFill>
              <a:effectLst>
                <a:glow rad="228600">
                  <a:schemeClr val="accent5">
                    <a:satMod val="175000"/>
                    <a:alpha val="40000"/>
                  </a:schemeClr>
                </a:glow>
                <a:innerShdw blurRad="63500" dist="50800" dir="8100000">
                  <a:prstClr val="black">
                    <a:alpha val="50000"/>
                  </a:prstClr>
                </a:innerShdw>
              </a:effectLst>
              <a:latin typeface="NikoshBAN" pitchFamily="2" charset="0"/>
              <a:cs typeface="NikoshBAN" pitchFamily="2" charset="0"/>
            </a:endParaRPr>
          </a:p>
        </p:txBody>
      </p:sp>
      <p:sp>
        <p:nvSpPr>
          <p:cNvPr id="4" name="Rectangle 3"/>
          <p:cNvSpPr/>
          <p:nvPr/>
        </p:nvSpPr>
        <p:spPr>
          <a:xfrm>
            <a:off x="1981200" y="4800600"/>
            <a:ext cx="4704180" cy="1403866"/>
          </a:xfrm>
          <a:prstGeom prst="rect">
            <a:avLst/>
          </a:prstGeom>
        </p:spPr>
        <p:txBody>
          <a:bodyPr wrap="square">
            <a:prstTxWarp prst="textPlain">
              <a:avLst/>
            </a:prstTxWarp>
            <a:spAutoFit/>
            <a:scene3d>
              <a:camera prst="perspectiveLeft"/>
              <a:lightRig rig="threePt" dir="t"/>
            </a:scene3d>
            <a:sp3d extrusionH="57150">
              <a:bevelT w="82550" h="38100" prst="coolSlant"/>
            </a:sp3d>
          </a:bodyPr>
          <a:lstStyle/>
          <a:p>
            <a:r>
              <a:rPr lang="bn-IN" sz="4000" dirty="0">
                <a:ln>
                  <a:solidFill>
                    <a:sysClr val="windowText" lastClr="000000"/>
                  </a:solidFill>
                </a:ln>
                <a:solidFill>
                  <a:sysClr val="windowText" lastClr="000000"/>
                </a:solidFill>
                <a:effectLst>
                  <a:glow rad="228600">
                    <a:schemeClr val="accent6">
                      <a:satMod val="175000"/>
                      <a:alpha val="40000"/>
                    </a:schemeClr>
                  </a:glow>
                  <a:outerShdw blurRad="50800" dist="38100" dir="2700000" algn="tl" rotWithShape="0">
                    <a:prstClr val="black">
                      <a:alpha val="40000"/>
                    </a:prstClr>
                  </a:outerShdw>
                </a:effectLst>
                <a:latin typeface="NikoshBAN" pitchFamily="2" charset="0"/>
                <a:cs typeface="NikoshBAN" pitchFamily="2" charset="0"/>
              </a:rPr>
              <a:t>শিক্ষার্থীরা</a:t>
            </a:r>
            <a:endParaRPr lang="en-US" sz="4000" dirty="0">
              <a:ln>
                <a:solidFill>
                  <a:sysClr val="windowText" lastClr="000000"/>
                </a:solidFill>
              </a:ln>
              <a:solidFill>
                <a:sysClr val="windowText" lastClr="000000"/>
              </a:solidFill>
              <a:effectLst>
                <a:glow rad="228600">
                  <a:schemeClr val="accent6">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226227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800"/>
                            </p:stCondLst>
                            <p:childTnLst>
                              <p:par>
                                <p:cTn id="9" presetID="34" presetClass="emph" presetSubtype="0" repeatCount="indefinite" fill="hold" grpId="1" nodeType="afterEffect">
                                  <p:stCondLst>
                                    <p:cond delay="0"/>
                                  </p:stCondLst>
                                  <p:endCondLst>
                                    <p:cond evt="onNext" delay="0">
                                      <p:tgtEl>
                                        <p:sldTgt/>
                                      </p:tgtEl>
                                    </p:cond>
                                  </p:endCondLst>
                                  <p:iterate type="lt">
                                    <p:tmPct val="10000"/>
                                  </p:iterate>
                                  <p:childTnLst>
                                    <p:animMotion origin="layout" path="M 5E-6 0.06667 L -0.00209 0.02223 " pathEditMode="relative" rAng="0" ptsTypes="AA">
                                      <p:cBhvr>
                                        <p:cTn id="10" dur="250" accel="50000" decel="50000" autoRev="1" fill="hold">
                                          <p:stCondLst>
                                            <p:cond delay="0"/>
                                          </p:stCondLst>
                                        </p:cTn>
                                        <p:tgtEl>
                                          <p:spTgt spid="2"/>
                                        </p:tgtEl>
                                        <p:attrNameLst>
                                          <p:attrName>ppt_x</p:attrName>
                                          <p:attrName>ppt_y</p:attrName>
                                        </p:attrNameLst>
                                      </p:cBhvr>
                                      <p:rCtr x="-104" y="-2222"/>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par>
                          <p:cTn id="15" fill="hold">
                            <p:stCondLst>
                              <p:cond delay="1600"/>
                            </p:stCondLst>
                            <p:childTnLst>
                              <p:par>
                                <p:cTn id="16" presetID="22" presetClass="entr" presetSubtype="2" fill="hold" grpId="0" nodeType="after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2100"/>
                            </p:stCondLst>
                            <p:childTnLst>
                              <p:par>
                                <p:cTn id="20" presetID="0" presetClass="path" presetSubtype="0" accel="50000" decel="50000" fill="hold" grpId="1" nodeType="afterEffect">
                                  <p:stCondLst>
                                    <p:cond delay="0"/>
                                  </p:stCondLst>
                                  <p:iterate type="lt">
                                    <p:tmPct val="10000"/>
                                  </p:iterate>
                                  <p:childTnLst>
                                    <p:animMotion origin="layout" path="M 0.65834 -0.70138 C 0.64983 -0.70046 0.64115 -0.70138 0.63316 -0.69814 C 0.62344 -0.69305 0.61598 -0.67638 0.60591 -0.67083 C 0.59914 -0.66273 0.59549 -0.65555 0.58768 -0.65092 C 0.57987 -0.6375 0.575 -0.62152 0.56737 -0.6081 C 0.56198 -0.58078 0.55834 -0.55023 0.54914 -0.52615 C 0.54862 -0.52268 0.54619 -0.50324 0.54462 -0.49884 C 0.54202 -0.49097 0.53542 -0.47569 0.53542 -0.47546 C 0.53143 -0.45462 0.52188 -0.43611 0.51303 -0.42083 C 0.50417 -0.37407 0.49688 -0.32662 0.48785 -0.28032 C 0.48351 -0.25833 0.48091 -0.23564 0.47639 -0.21388 C 0.4757 -0.21018 0.4757 -0.20509 0.47414 -0.20208 C 0.46598 -0.18356 0.46285 -0.18101 0.45382 -0.17083 C 0.45244 -0.16689 0.45122 -0.16226 0.44931 -0.15925 C 0.44723 -0.15532 0.4441 -0.15462 0.44254 -0.15069 C 0.4408 -0.14606 0.44185 -0.14004 0.44011 -0.13541 C 0.43594 -0.12268 0.42518 -0.11736 0.4198 -0.1081 C 0.41823 -0.10532 0.41702 -0.10231 0.41528 -0.10023 C 0.41303 -0.09814 0.41042 -0.09814 0.40851 -0.09629 C 0.40591 -0.09421 0.40417 -0.09027 0.40174 -0.08842 C 0.39723 -0.08541 0.38785 -0.08078 0.38785 -0.08032 C 0.36285 -0.05231 0.33594 -0.0449 0.30643 -0.03773 C 0.29323 -0.03472 0.28056 -0.02569 0.26771 -0.02222 C 0.24705 -0.01689 0.20816 -0.0155 0.19289 -0.01435 C 0.1691 -0.00763 0.14896 -0.00254 0.125 -0.00254 " pathEditMode="relative" rAng="0" ptsTypes="AAAAAAAAAAAAAAAAAAAAAAAAA">
                                      <p:cBhvr>
                                        <p:cTn id="21" dur="2000" fill="hold"/>
                                        <p:tgtEl>
                                          <p:spTgt spid="4"/>
                                        </p:tgtEl>
                                        <p:attrNameLst>
                                          <p:attrName>ppt_x</p:attrName>
                                          <p:attrName>ppt_y</p:attrName>
                                        </p:attrNameLst>
                                      </p:cBhvr>
                                      <p:rCtr x="-26667" y="3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81400" y="350838"/>
            <a:ext cx="1981200" cy="792162"/>
          </a:xfrm>
        </p:spPr>
        <p:txBody>
          <a:bodyPr/>
          <a:lstStyle/>
          <a:p>
            <a:r>
              <a:rPr lang="bn-IN" dirty="0" smtClean="0">
                <a:effectLst>
                  <a:glow rad="228600">
                    <a:schemeClr val="accent2">
                      <a:satMod val="175000"/>
                      <a:alpha val="40000"/>
                    </a:schemeClr>
                  </a:glow>
                  <a:outerShdw blurRad="50800" dist="38100" dir="5400000" algn="t" rotWithShape="0">
                    <a:prstClr val="black">
                      <a:alpha val="40000"/>
                    </a:prstClr>
                  </a:outerShdw>
                </a:effectLst>
                <a:latin typeface="NikoshBAN" pitchFamily="2" charset="0"/>
                <a:cs typeface="NikoshBAN" pitchFamily="2" charset="0"/>
              </a:rPr>
              <a:t>পরিচিতি</a:t>
            </a:r>
            <a:endParaRPr lang="en-US" dirty="0">
              <a:effectLst>
                <a:glow rad="228600">
                  <a:schemeClr val="accent2">
                    <a:satMod val="175000"/>
                    <a:alpha val="40000"/>
                  </a:schemeClr>
                </a:glow>
                <a:outerShdw blurRad="50800" dist="38100" dir="5400000" algn="t" rotWithShape="0">
                  <a:prstClr val="black">
                    <a:alpha val="40000"/>
                  </a:prstClr>
                </a:outerShdw>
              </a:effectLst>
              <a:latin typeface="NikoshBAN" pitchFamily="2" charset="0"/>
              <a:cs typeface="NikoshBAN" pitchFamily="2" charset="0"/>
            </a:endParaRPr>
          </a:p>
        </p:txBody>
      </p:sp>
      <p:sp>
        <p:nvSpPr>
          <p:cNvPr id="7" name="Rounded Rectangle 6"/>
          <p:cNvSpPr>
            <a:spLocks noChangeArrowheads="1"/>
          </p:cNvSpPr>
          <p:nvPr/>
        </p:nvSpPr>
        <p:spPr bwMode="auto">
          <a:xfrm>
            <a:off x="990600" y="1219200"/>
            <a:ext cx="2438400" cy="488950"/>
          </a:xfrm>
          <a:prstGeom prst="roundRect">
            <a:avLst>
              <a:gd name="adj" fmla="val 50000"/>
            </a:avLst>
          </a:prstGeom>
          <a:blipFill dpi="0" rotWithShape="1">
            <a:blip r:embed="rId3"/>
            <a:srcRect/>
            <a:tile tx="0" ty="0" sx="100000" sy="100000" flip="none" algn="tl"/>
          </a:blipFill>
          <a:ln w="9525" algn="ctr">
            <a:solidFill>
              <a:schemeClr val="tx1"/>
            </a:solidFill>
            <a:round/>
            <a:headEnd/>
            <a:tailEnd/>
          </a:ln>
        </p:spPr>
        <p:txBody>
          <a:bodyPr/>
          <a:lstStyle/>
          <a:p>
            <a:pPr defTabSz="1300163"/>
            <a:endParaRPr lang="en-US" sz="2600">
              <a:effectLst>
                <a:outerShdw blurRad="38100" dist="38100" dir="2700000" algn="tl">
                  <a:srgbClr val="000000">
                    <a:alpha val="43137"/>
                  </a:srgbClr>
                </a:outerShdw>
              </a:effectLst>
              <a:latin typeface="NikoshBAN" pitchFamily="2" charset="0"/>
              <a:cs typeface="NikoshBAN" pitchFamily="2" charset="0"/>
            </a:endParaRPr>
          </a:p>
        </p:txBody>
      </p:sp>
      <p:sp>
        <p:nvSpPr>
          <p:cNvPr id="8" name="Content Placeholder 10"/>
          <p:cNvSpPr>
            <a:spLocks noGrp="1"/>
          </p:cNvSpPr>
          <p:nvPr>
            <p:ph sz="half" idx="1"/>
          </p:nvPr>
        </p:nvSpPr>
        <p:spPr>
          <a:xfrm>
            <a:off x="457200" y="1219200"/>
            <a:ext cx="4021138" cy="4995863"/>
          </a:xfrm>
          <a:ln w="28575">
            <a:solidFill>
              <a:schemeClr val="accent2"/>
            </a:solidFill>
          </a:ln>
        </p:spPr>
        <p:txBody>
          <a:bodyPr rtlCol="0">
            <a:normAutofit/>
          </a:bodyPr>
          <a:lstStyle/>
          <a:p>
            <a:pPr algn="ctr" fontAlgn="auto">
              <a:spcAft>
                <a:spcPts val="0"/>
              </a:spcAft>
              <a:buFont typeface="Arial" pitchFamily="34" charset="0"/>
              <a:buNone/>
              <a:defRPr/>
            </a:pPr>
            <a:r>
              <a:rPr lang="bn-BD" dirty="0" smtClean="0">
                <a:ln>
                  <a:solidFill>
                    <a:schemeClr val="accent6">
                      <a:lumMod val="75000"/>
                    </a:schemeClr>
                  </a:solidFill>
                </a:ln>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শিক্ষক পরিচিতি</a:t>
            </a:r>
            <a:endParaRPr lang="en-US" dirty="0">
              <a:ln>
                <a:solidFill>
                  <a:schemeClr val="accent6">
                    <a:lumMod val="75000"/>
                  </a:schemeClr>
                </a:solidFill>
              </a:ln>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ounded Rectangle 8"/>
          <p:cNvSpPr>
            <a:spLocks noChangeArrowheads="1"/>
          </p:cNvSpPr>
          <p:nvPr/>
        </p:nvSpPr>
        <p:spPr bwMode="auto">
          <a:xfrm>
            <a:off x="5943600" y="1219200"/>
            <a:ext cx="2438400" cy="488950"/>
          </a:xfrm>
          <a:prstGeom prst="roundRect">
            <a:avLst>
              <a:gd name="adj" fmla="val 50000"/>
            </a:avLst>
          </a:prstGeom>
          <a:blipFill dpi="0" rotWithShape="1">
            <a:blip r:embed="rId3"/>
            <a:srcRect/>
            <a:tile tx="0" ty="0" sx="100000" sy="100000" flip="none" algn="tl"/>
          </a:blipFill>
          <a:ln w="9525" algn="ctr">
            <a:solidFill>
              <a:schemeClr val="tx1"/>
            </a:solidFill>
            <a:round/>
            <a:headEnd/>
            <a:tailEnd/>
          </a:ln>
        </p:spPr>
        <p:txBody>
          <a:bodyPr/>
          <a:lstStyle/>
          <a:p>
            <a:pPr defTabSz="1300163"/>
            <a:endParaRPr lang="en-US" sz="2600">
              <a:effectLst>
                <a:outerShdw blurRad="38100" dist="38100" dir="2700000" algn="tl">
                  <a:srgbClr val="000000">
                    <a:alpha val="43137"/>
                  </a:srgbClr>
                </a:outerShdw>
              </a:effectLst>
              <a:latin typeface="NikoshBAN" pitchFamily="2" charset="0"/>
              <a:cs typeface="NikoshBAN" pitchFamily="2" charset="0"/>
            </a:endParaRPr>
          </a:p>
        </p:txBody>
      </p:sp>
      <p:sp>
        <p:nvSpPr>
          <p:cNvPr id="10" name="Content Placeholder 12"/>
          <p:cNvSpPr txBox="1">
            <a:spLocks/>
          </p:cNvSpPr>
          <p:nvPr/>
        </p:nvSpPr>
        <p:spPr>
          <a:xfrm>
            <a:off x="4664075" y="1219200"/>
            <a:ext cx="3946525" cy="4995863"/>
          </a:xfrm>
          <a:prstGeom prst="rect">
            <a:avLst/>
          </a:prstGeom>
          <a:ln w="28575">
            <a:solidFill>
              <a:schemeClr val="accent2"/>
            </a:solidFill>
          </a:ln>
        </p:spPr>
        <p:txBody>
          <a:bodyPr>
            <a:prstTxWarp prst="textPlain">
              <a:avLst/>
            </a:prstTxWarp>
          </a:bodyPr>
          <a:lstStyle/>
          <a:p>
            <a:pPr marL="342900" indent="-342900" algn="ctr" fontAlgn="auto">
              <a:spcBef>
                <a:spcPct val="20000"/>
              </a:spcBef>
              <a:spcAft>
                <a:spcPts val="0"/>
              </a:spcAft>
              <a:buFont typeface="Arial" pitchFamily="34" charset="0"/>
              <a:buNone/>
              <a:defRPr/>
            </a:pPr>
            <a:r>
              <a:rPr lang="bn-BD" sz="3200" dirty="0">
                <a:solidFill>
                  <a:srgbClr val="D519CC"/>
                </a:solidFill>
                <a:effectLst>
                  <a:outerShdw blurRad="38100" dist="38100" dir="2700000" algn="tl">
                    <a:srgbClr val="000000">
                      <a:alpha val="43137"/>
                    </a:srgbClr>
                  </a:outerShdw>
                </a:effectLst>
                <a:latin typeface="NikoshBAN" pitchFamily="2" charset="0"/>
                <a:cs typeface="NikoshBAN" pitchFamily="2" charset="0"/>
              </a:rPr>
              <a:t>পাঠ পরিচিতি</a:t>
            </a:r>
          </a:p>
          <a:p>
            <a:pPr marL="342900" indent="-342900" fontAlgn="auto">
              <a:spcBef>
                <a:spcPct val="20000"/>
              </a:spcBef>
              <a:spcAft>
                <a:spcPts val="0"/>
              </a:spcAft>
              <a:buFont typeface="Arial" pitchFamily="34" charset="0"/>
              <a:buNone/>
              <a:defRPr/>
            </a:pPr>
            <a:r>
              <a:rPr lang="bn-BD"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শ্রেণ</a:t>
            </a:r>
            <a:r>
              <a:rPr lang="bn-IN"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ষষ্ঠ</a:t>
            </a:r>
            <a:endParaRPr lang="bn-BD"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342900" indent="-342900" fontAlgn="auto">
              <a:spcBef>
                <a:spcPct val="20000"/>
              </a:spcBef>
              <a:spcAft>
                <a:spcPts val="0"/>
              </a:spcAft>
              <a:buFont typeface="Arial" pitchFamily="34" charset="0"/>
              <a:buNone/>
              <a:defRPr/>
            </a:pPr>
            <a:r>
              <a:rPr lang="bn-BD"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rPr>
              <a:t>বিষয়ঃ </a:t>
            </a:r>
            <a:r>
              <a:rPr lang="bn-IN"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কৃষিশিক্ষা</a:t>
            </a:r>
            <a:endParaRPr lang="bn-BD"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342900" indent="-342900" fontAlgn="auto">
              <a:spcBef>
                <a:spcPct val="20000"/>
              </a:spcBef>
              <a:spcAft>
                <a:spcPts val="0"/>
              </a:spcAft>
              <a:buFont typeface="Arial" pitchFamily="34" charset="0"/>
              <a:buNone/>
              <a:defRPr/>
            </a:pPr>
            <a:r>
              <a:rPr lang="bn-BD"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rPr>
              <a:t>অধ্যায়ঃ</a:t>
            </a:r>
            <a:r>
              <a:rPr lang="en-US"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ln/>
                <a:solidFill>
                  <a:srgbClr val="0070C0"/>
                </a:solidFill>
                <a:effectLst>
                  <a:outerShdw blurRad="38100" dist="38100" dir="2700000" algn="tl">
                    <a:srgbClr val="000000">
                      <a:alpha val="43137"/>
                    </a:srgbClr>
                  </a:outerShdw>
                </a:effectLst>
                <a:latin typeface="NikoshBAN" pitchFamily="2" charset="0"/>
                <a:cs typeface="NikoshBAN" pitchFamily="2" charset="0"/>
              </a:rPr>
              <a:t>৩য়</a:t>
            </a:r>
            <a:endParaRPr lang="bn-BD" sz="3600" dirty="0">
              <a:ln/>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342900" indent="-342900" algn="ctr" fontAlgn="auto">
              <a:spcBef>
                <a:spcPct val="20000"/>
              </a:spcBef>
              <a:spcAft>
                <a:spcPts val="0"/>
              </a:spcAft>
              <a:buFont typeface="Arial" pitchFamily="34" charset="0"/>
              <a:buNone/>
              <a:defRPr/>
            </a:pPr>
            <a:endParaRPr lang="bn-BD" sz="3200" dirty="0" smtClean="0">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marL="342900" indent="-342900" algn="ctr" fontAlgn="auto">
              <a:spcBef>
                <a:spcPct val="20000"/>
              </a:spcBef>
              <a:spcAft>
                <a:spcPts val="0"/>
              </a:spcAft>
              <a:buFont typeface="Arial" pitchFamily="34" charset="0"/>
              <a:buNone/>
              <a:defRPr/>
            </a:pPr>
            <a:endParaRPr lang="bn-BD" sz="3200" dirty="0" smtClean="0">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marL="342900" indent="-342900" fontAlgn="auto">
              <a:spcBef>
                <a:spcPct val="20000"/>
              </a:spcBef>
              <a:spcAft>
                <a:spcPts val="0"/>
              </a:spcAft>
              <a:defRPr/>
            </a:pPr>
            <a:endParaRPr lang="bn-IN" sz="4000" dirty="0" smtClean="0">
              <a:ln/>
              <a:solidFill>
                <a:srgbClr val="4F032E"/>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a:p>
            <a:pPr marL="342900" indent="-342900" algn="ctr" fontAlgn="auto">
              <a:spcBef>
                <a:spcPct val="20000"/>
              </a:spcBef>
              <a:spcAft>
                <a:spcPts val="0"/>
              </a:spcAft>
              <a:defRPr/>
            </a:pPr>
            <a:r>
              <a:rPr lang="bn-IN" sz="4000" b="1" dirty="0" smtClean="0">
                <a:ln>
                  <a:solidFill>
                    <a:srgbClr val="00B050"/>
                  </a:solidFill>
                </a:ln>
                <a:solidFill>
                  <a:sysClr val="windowText" lastClr="000000"/>
                </a:solidFill>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কৃষি উপকরণ</a:t>
            </a:r>
          </a:p>
        </p:txBody>
      </p:sp>
      <p:sp>
        <p:nvSpPr>
          <p:cNvPr id="11" name="TextBox 10"/>
          <p:cNvSpPr txBox="1"/>
          <p:nvPr/>
        </p:nvSpPr>
        <p:spPr>
          <a:xfrm>
            <a:off x="685800" y="4111585"/>
            <a:ext cx="3733800" cy="1908215"/>
          </a:xfrm>
          <a:prstGeom prst="rect">
            <a:avLst/>
          </a:prstGeom>
          <a:noFill/>
        </p:spPr>
        <p:txBody>
          <a:bodyPr>
            <a:prstTxWarp prst="textCanDown">
              <a:avLst/>
            </a:prstTxWarp>
            <a:spAutoFit/>
          </a:bodyPr>
          <a:lstStyle/>
          <a:p>
            <a:pPr algn="ctr" fontAlgn="auto">
              <a:spcBef>
                <a:spcPts val="0"/>
              </a:spcBef>
              <a:spcAft>
                <a:spcPts val="0"/>
              </a:spcAft>
              <a:defRPr/>
            </a:pPr>
            <a:r>
              <a:rPr lang="en-US" sz="1600" dirty="0" smtClean="0">
                <a:solidFill>
                  <a:srgbClr val="0033CC"/>
                </a:solidFill>
                <a:effectLst>
                  <a:outerShdw blurRad="38100" dist="38100" dir="2700000" algn="tl">
                    <a:srgbClr val="000000">
                      <a:alpha val="43137"/>
                    </a:srgbClr>
                  </a:outerShdw>
                </a:effectLst>
                <a:latin typeface="NikoshBAN" pitchFamily="2" charset="0"/>
                <a:cs typeface="NikoshBAN" pitchFamily="2" charset="0"/>
              </a:rPr>
              <a:t>E-mail</a:t>
            </a:r>
            <a:r>
              <a:rPr lang="en-US" sz="1600" dirty="0">
                <a:solidFill>
                  <a:srgbClr val="0033CC"/>
                </a:solidFill>
                <a:effectLst>
                  <a:outerShdw blurRad="38100" dist="38100" dir="2700000" algn="tl">
                    <a:srgbClr val="000000">
                      <a:alpha val="43137"/>
                    </a:srgbClr>
                  </a:outerShdw>
                </a:effectLst>
                <a:latin typeface="NikoshBAN" pitchFamily="2" charset="0"/>
                <a:cs typeface="NikoshBAN" pitchFamily="2" charset="0"/>
              </a:rPr>
              <a:t>: rafiqkhusi@yahoo.com</a:t>
            </a:r>
            <a:endParaRPr lang="bn-BD" sz="1600" dirty="0">
              <a:solidFill>
                <a:srgbClr val="0033CC"/>
              </a:solidFill>
              <a:effectLst>
                <a:outerShdw blurRad="38100" dist="38100" dir="2700000" algn="tl">
                  <a:srgbClr val="000000">
                    <a:alpha val="43137"/>
                  </a:srgbClr>
                </a:outerShdw>
              </a:effectLst>
              <a:latin typeface="NikoshBAN" pitchFamily="2" charset="0"/>
              <a:cs typeface="NikoshBAN" pitchFamily="2" charset="0"/>
            </a:endParaRPr>
          </a:p>
          <a:p>
            <a:pPr algn="ctr" fontAlgn="auto">
              <a:spcBef>
                <a:spcPts val="0"/>
              </a:spcBef>
              <a:spcAft>
                <a:spcPts val="0"/>
              </a:spcAft>
              <a:defRPr/>
            </a:pPr>
            <a:r>
              <a:rPr lang="en-US" sz="1600" dirty="0">
                <a:solidFill>
                  <a:schemeClr val="accent2"/>
                </a:solidFill>
                <a:effectLst>
                  <a:outerShdw blurRad="38100" dist="38100" dir="2700000" algn="tl">
                    <a:srgbClr val="000000">
                      <a:alpha val="43137"/>
                    </a:srgbClr>
                  </a:outerShdw>
                </a:effectLst>
                <a:latin typeface="NikoshBAN" pitchFamily="2" charset="0"/>
                <a:cs typeface="NikoshBAN" pitchFamily="2" charset="0"/>
              </a:rPr>
              <a:t>ideal</a:t>
            </a:r>
            <a:r>
              <a:rPr lang="en-US" sz="16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16072</a:t>
            </a:r>
            <a:r>
              <a:rPr lang="en-US" sz="1600" dirty="0">
                <a:solidFill>
                  <a:schemeClr val="accent2"/>
                </a:solidFill>
                <a:effectLst>
                  <a:outerShdw blurRad="38100" dist="38100" dir="2700000" algn="tl">
                    <a:srgbClr val="000000">
                      <a:alpha val="43137"/>
                    </a:srgbClr>
                  </a:outerShdw>
                </a:effectLst>
                <a:latin typeface="NikoshBAN" pitchFamily="2" charset="0"/>
                <a:cs typeface="NikoshBAN" pitchFamily="2" charset="0"/>
              </a:rPr>
              <a:t>@gmail.com</a:t>
            </a:r>
          </a:p>
          <a:p>
            <a:pPr algn="ctr" fontAlgn="auto">
              <a:spcBef>
                <a:spcPts val="0"/>
              </a:spcBef>
              <a:spcAft>
                <a:spcPts val="0"/>
              </a:spcAft>
              <a:defRPr/>
            </a:pPr>
            <a:r>
              <a:rPr lang="en-US" sz="1600" dirty="0">
                <a:solidFill>
                  <a:schemeClr val="accent2"/>
                </a:solidFill>
                <a:effectLst>
                  <a:outerShdw blurRad="38100" dist="38100" dir="2700000" algn="tl">
                    <a:srgbClr val="000000">
                      <a:alpha val="43137"/>
                    </a:srgbClr>
                  </a:outerShdw>
                </a:effectLst>
                <a:latin typeface="NikoshBAN" pitchFamily="2" charset="0"/>
                <a:cs typeface="NikoshBAN" pitchFamily="2" charset="0"/>
              </a:rPr>
              <a:t>Mob </a:t>
            </a:r>
            <a:r>
              <a:rPr lang="en-US" sz="1600" dirty="0" smtClean="0">
                <a:solidFill>
                  <a:schemeClr val="accent2"/>
                </a:solidFill>
                <a:effectLst>
                  <a:outerShdw blurRad="38100" dist="38100" dir="2700000" algn="tl">
                    <a:srgbClr val="000000">
                      <a:alpha val="43137"/>
                    </a:srgbClr>
                  </a:outerShdw>
                </a:effectLst>
                <a:latin typeface="NikoshBAN" pitchFamily="2" charset="0"/>
                <a:cs typeface="NikoshBAN" pitchFamily="2" charset="0"/>
              </a:rPr>
              <a:t>- </a:t>
            </a:r>
            <a:r>
              <a:rPr lang="en-US" sz="1600" dirty="0">
                <a:solidFill>
                  <a:schemeClr val="accent2"/>
                </a:solidFill>
                <a:effectLst>
                  <a:outerShdw blurRad="38100" dist="38100" dir="2700000" algn="tl">
                    <a:srgbClr val="000000">
                      <a:alpha val="43137"/>
                    </a:srgbClr>
                  </a:outerShdw>
                </a:effectLst>
                <a:latin typeface="NikoshBAN" pitchFamily="2" charset="0"/>
                <a:cs typeface="NikoshBAN" pitchFamily="2" charset="0"/>
              </a:rPr>
              <a:t>01916970840</a:t>
            </a:r>
          </a:p>
        </p:txBody>
      </p:sp>
      <p:sp>
        <p:nvSpPr>
          <p:cNvPr id="12" name="TextBox 11"/>
          <p:cNvSpPr txBox="1"/>
          <p:nvPr/>
        </p:nvSpPr>
        <p:spPr>
          <a:xfrm>
            <a:off x="4664075" y="4428232"/>
            <a:ext cx="3946525" cy="995422"/>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bn-IN" sz="4000" dirty="0" smtClean="0">
                <a:ln w="1905">
                  <a:solidFill>
                    <a:schemeClr val="accent6">
                      <a:lumMod val="75000"/>
                    </a:schemeClr>
                  </a:solidFill>
                </a:ln>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অধ্যায়ের নাম</a:t>
            </a:r>
            <a:endParaRPr lang="en-US" sz="4000" dirty="0">
              <a:ln w="1905">
                <a:solidFill>
                  <a:schemeClr val="accent6">
                    <a:lumMod val="75000"/>
                  </a:schemeClr>
                </a:solidFill>
              </a:ln>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585" y="1981200"/>
            <a:ext cx="1699429" cy="21259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0975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381000"/>
            <a:ext cx="8382000" cy="61722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226"/>
          <a:stretch/>
        </p:blipFill>
        <p:spPr>
          <a:xfrm>
            <a:off x="914400" y="3467100"/>
            <a:ext cx="3492851" cy="2434113"/>
          </a:xfrm>
          <a:prstGeom prst="rect">
            <a:avLst/>
          </a:prstGeom>
          <a:ln>
            <a:noFill/>
          </a:ln>
          <a:effectLst>
            <a:softEdge rad="112500"/>
          </a:effec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0489"/>
          <a:stretch/>
        </p:blipFill>
        <p:spPr>
          <a:xfrm>
            <a:off x="4572000" y="3504058"/>
            <a:ext cx="3602736" cy="2397155"/>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017443"/>
            <a:ext cx="3602736" cy="2386813"/>
          </a:xfrm>
          <a:prstGeom prst="rect">
            <a:avLst/>
          </a:prstGeom>
          <a:ln>
            <a:noFill/>
          </a:ln>
          <a:effectLst>
            <a:softEdge rad="112500"/>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15916"/>
          <a:stretch/>
        </p:blipFill>
        <p:spPr>
          <a:xfrm>
            <a:off x="894272" y="900382"/>
            <a:ext cx="3512979" cy="2506749"/>
          </a:xfrm>
          <a:prstGeom prst="rect">
            <a:avLst/>
          </a:prstGeom>
          <a:ln>
            <a:noFill/>
          </a:ln>
          <a:effectLst>
            <a:softEdge rad="112500"/>
          </a:effectLst>
        </p:spPr>
      </p:pic>
    </p:spTree>
    <p:extLst>
      <p:ext uri="{BB962C8B-B14F-4D97-AF65-F5344CB8AC3E}">
        <p14:creationId xmlns:p14="http://schemas.microsoft.com/office/powerpoint/2010/main" val="409049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bg1"/>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ounded Rectangle 1"/>
          <p:cNvSpPr/>
          <p:nvPr/>
        </p:nvSpPr>
        <p:spPr>
          <a:xfrm>
            <a:off x="304800" y="2133600"/>
            <a:ext cx="8610600" cy="2667000"/>
          </a:xfrm>
          <a:prstGeom prst="roundRect">
            <a:avLst/>
          </a:prstGeom>
          <a:gradFill flip="none" rotWithShape="1">
            <a:gsLst>
              <a:gs pos="0">
                <a:schemeClr val="accent6">
                  <a:lumMod val="60000"/>
                  <a:lumOff val="40000"/>
                </a:schemeClr>
              </a:gs>
              <a:gs pos="50000">
                <a:schemeClr val="accent2">
                  <a:lumMod val="40000"/>
                  <a:lumOff val="60000"/>
                </a:schemeClr>
              </a:gs>
              <a:gs pos="100000">
                <a:schemeClr val="accent1">
                  <a:tint val="23500"/>
                  <a:satMod val="16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667000"/>
            <a:ext cx="7848600" cy="1524000"/>
          </a:xfrm>
          <a:prstGeom prst="rect">
            <a:avLst/>
          </a:prstGeom>
          <a:noFill/>
        </p:spPr>
        <p:txBody>
          <a:bodyPr wrap="none" lIns="91440" tIns="45720" rIns="91440" bIns="45720">
            <a:prstTxWarp prst="textPlain">
              <a:avLst/>
            </a:prstTxWarp>
            <a:spAutoFit/>
          </a:bodyPr>
          <a:lstStyle/>
          <a:p>
            <a:pPr algn="ctr"/>
            <a:r>
              <a:rPr lang="bn-IN" sz="5400" dirty="0" smtClean="0">
                <a:ln w="0"/>
                <a:effectLst>
                  <a:outerShdw blurRad="38100" dist="19050" dir="2700000" algn="tl" rotWithShape="0">
                    <a:schemeClr val="dk1">
                      <a:alpha val="40000"/>
                    </a:schemeClr>
                  </a:outerShdw>
                </a:effectLst>
                <a:latin typeface="NikoshBAN" pitchFamily="2" charset="0"/>
                <a:cs typeface="NikoshBAN" pitchFamily="2" charset="0"/>
              </a:rPr>
              <a:t>সেচের প্রয়োজনীয়তা</a:t>
            </a:r>
            <a:endParaRPr lang="en-US" sz="5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807187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par>
                          <p:cTn id="8" fill="hold">
                            <p:stCondLst>
                              <p:cond delay="2000"/>
                            </p:stCondLst>
                            <p:childTnLst>
                              <p:par>
                                <p:cTn id="9" presetID="16" presetClass="emph" presetSubtype="0" fill="hold" grpId="1" nodeType="afterEffect">
                                  <p:stCondLst>
                                    <p:cond delay="0"/>
                                  </p:stCondLst>
                                  <p:iterate type="lt">
                                    <p:tmPct val="4000"/>
                                  </p:iterate>
                                  <p:childTnLst>
                                    <p:set>
                                      <p:cBhvr override="childStyle">
                                        <p:cTn id="10" dur="500" fill="hold"/>
                                        <p:tgtEl>
                                          <p:spTgt spid="6"/>
                                        </p:tgtEl>
                                        <p:attrNameLst>
                                          <p:attrName>style.color</p:attrName>
                                        </p:attrNameLst>
                                      </p:cBhvr>
                                      <p:to>
                                        <p:clrVal>
                                          <a:srgbClr val="FBD5B5"/>
                                        </p:clrVal>
                                      </p:to>
                                    </p:set>
                                    <p:set>
                                      <p:cBhvr>
                                        <p:cTn id="11" dur="500" fill="hold"/>
                                        <p:tgtEl>
                                          <p:spTgt spid="6"/>
                                        </p:tgtEl>
                                        <p:attrNameLst>
                                          <p:attrName>fillcolor</p:attrName>
                                        </p:attrNameLst>
                                      </p:cBhvr>
                                      <p:to>
                                        <p:clrVal>
                                          <a:srgbClr val="FBD5B5"/>
                                        </p:clrVal>
                                      </p:to>
                                    </p:set>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457200" y="381000"/>
            <a:ext cx="8229600" cy="1066800"/>
          </a:xfrm>
          <a:prstGeom prst="ribbon">
            <a:avLst>
              <a:gd name="adj1" fmla="val 15050"/>
              <a:gd name="adj2" fmla="val 67417"/>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এ </a:t>
            </a:r>
            <a:r>
              <a:rPr lang="bn-IN"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পাঠ শেষে তোমরা....</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462951" y="4800600"/>
            <a:ext cx="8229600" cy="990600"/>
          </a:xfrm>
          <a:prstGeom prst="roundRect">
            <a:avLst>
              <a:gd name="adj" fmla="val 50000"/>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সেচের প্রয়োজনীয়তা ব্যাখ্যা করতে পারবে।</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ounded Rectangle 6"/>
          <p:cNvSpPr/>
          <p:nvPr/>
        </p:nvSpPr>
        <p:spPr>
          <a:xfrm>
            <a:off x="419100" y="3429000"/>
            <a:ext cx="8229600" cy="990600"/>
          </a:xfrm>
          <a:prstGeom prst="roundRect">
            <a:avLst>
              <a:gd name="adj" fmla="val 50000"/>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অতিরিক্ত </a:t>
            </a:r>
            <a:r>
              <a:rPr lang="bn-IN"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সেচের অপকারিতা বর্ণনা করতে পারবে।</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462951" y="2133600"/>
            <a:ext cx="8229600" cy="990600"/>
          </a:xfrm>
          <a:prstGeom prst="roundRect">
            <a:avLst>
              <a:gd name="adj" fmla="val 50000"/>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সেচের উপকারিতা বলতে পারবে।</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26039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534400" cy="640080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524000"/>
            <a:ext cx="4599378" cy="3200400"/>
          </a:xfrm>
          <a:prstGeom prst="rect">
            <a:avLst/>
          </a:prstGeom>
          <a:ln>
            <a:noFill/>
          </a:ln>
          <a:effectLst>
            <a:softEdge rad="112500"/>
          </a:effectLst>
        </p:spPr>
      </p:pic>
      <p:sp>
        <p:nvSpPr>
          <p:cNvPr id="8" name="TextBox 7"/>
          <p:cNvSpPr txBox="1"/>
          <p:nvPr/>
        </p:nvSpPr>
        <p:spPr>
          <a:xfrm>
            <a:off x="838200" y="4724400"/>
            <a:ext cx="2813532" cy="707886"/>
          </a:xfrm>
          <a:prstGeom prst="rect">
            <a:avLst/>
          </a:prstGeom>
          <a:noFill/>
        </p:spPr>
        <p:txBody>
          <a:bodyPr wrap="square" rtlCol="0">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শীতকালের দৃশ্য</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24599"/>
          <a:stretch/>
        </p:blipFill>
        <p:spPr>
          <a:xfrm>
            <a:off x="4841667" y="1524000"/>
            <a:ext cx="3921334" cy="3200400"/>
          </a:xfrm>
          <a:prstGeom prst="rect">
            <a:avLst/>
          </a:prstGeom>
          <a:ln>
            <a:noFill/>
          </a:ln>
          <a:effectLst>
            <a:softEdge rad="112500"/>
          </a:effectLst>
        </p:spPr>
      </p:pic>
      <p:sp>
        <p:nvSpPr>
          <p:cNvPr id="2" name="TextBox 1"/>
          <p:cNvSpPr txBox="1"/>
          <p:nvPr/>
        </p:nvSpPr>
        <p:spPr>
          <a:xfrm>
            <a:off x="5791200" y="4724400"/>
            <a:ext cx="2362200" cy="584775"/>
          </a:xfrm>
          <a:prstGeom prst="rect">
            <a:avLst/>
          </a:prstGeom>
          <a:noFill/>
        </p:spPr>
        <p:txBody>
          <a:bodyPr wrap="square" rtlCol="0">
            <a:spAutoFit/>
          </a:bodyPr>
          <a:lstStyle/>
          <a:p>
            <a:pPr algn="ctr"/>
            <a:r>
              <a:rPr lang="bn-BD" sz="3200" dirty="0" smtClean="0">
                <a:effectLst>
                  <a:outerShdw blurRad="38100" dist="38100" dir="2700000" algn="tl">
                    <a:srgbClr val="000000">
                      <a:alpha val="43137"/>
                    </a:srgbClr>
                  </a:outerShdw>
                </a:effectLst>
                <a:latin typeface="NikoshBAN" pitchFamily="2" charset="0"/>
                <a:cs typeface="NikoshBAN" pitchFamily="2" charset="0"/>
              </a:rPr>
              <a:t>সেচ দেওয়া হচ্ছে</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91450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31800"/>
            <a:ext cx="8686800" cy="5994400"/>
          </a:xfrm>
          <a:prstGeom prst="rect">
            <a:avLst/>
          </a:prstGeom>
        </p:spPr>
      </p:pic>
      <p:sp>
        <p:nvSpPr>
          <p:cNvPr id="8" name="TextBox 7"/>
          <p:cNvSpPr txBox="1"/>
          <p:nvPr/>
        </p:nvSpPr>
        <p:spPr>
          <a:xfrm>
            <a:off x="4367841" y="2984220"/>
            <a:ext cx="990600" cy="461665"/>
          </a:xfrm>
          <a:prstGeom prst="rect">
            <a:avLst/>
          </a:prstGeom>
          <a:noFill/>
        </p:spPr>
        <p:txBody>
          <a:bodyPr wrap="square" rtlCol="0">
            <a:spAutoFit/>
          </a:bodyPr>
          <a:lstStyle/>
          <a:p>
            <a:pPr algn="ctr"/>
            <a:r>
              <a:rPr lang="bn-IN" sz="2400" dirty="0" smtClean="0">
                <a:effectLst>
                  <a:outerShdw blurRad="38100" dist="38100" dir="2700000" algn="tl">
                    <a:srgbClr val="000000">
                      <a:alpha val="43137"/>
                    </a:srgbClr>
                  </a:outerShdw>
                </a:effectLst>
                <a:latin typeface="NikoshBAN" pitchFamily="2" charset="0"/>
                <a:cs typeface="NikoshBAN" pitchFamily="2" charset="0"/>
              </a:rPr>
              <a:t>মাটি</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4385094" y="3532518"/>
            <a:ext cx="990600" cy="461665"/>
          </a:xfrm>
          <a:prstGeom prst="rect">
            <a:avLst/>
          </a:prstGeom>
          <a:noFill/>
        </p:spPr>
        <p:txBody>
          <a:bodyPr wrap="square" rtlCol="0">
            <a:spAutoFit/>
          </a:bodyPr>
          <a:lstStyle/>
          <a:p>
            <a:pPr algn="ctr"/>
            <a:r>
              <a:rPr lang="bn-IN" sz="2400" dirty="0" smtClean="0">
                <a:effectLst>
                  <a:outerShdw blurRad="38100" dist="38100" dir="2700000" algn="tl">
                    <a:srgbClr val="000000">
                      <a:alpha val="43137"/>
                    </a:srgbClr>
                  </a:outerShdw>
                </a:effectLst>
                <a:latin typeface="NikoshBAN" pitchFamily="2" charset="0"/>
                <a:cs typeface="NikoshBAN" pitchFamily="2" charset="0"/>
              </a:rPr>
              <a:t>পানি</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4341244" y="3274636"/>
            <a:ext cx="990600" cy="461665"/>
          </a:xfrm>
          <a:prstGeom prst="rect">
            <a:avLst/>
          </a:prstGeom>
          <a:noFill/>
        </p:spPr>
        <p:txBody>
          <a:bodyPr wrap="square" rtlCol="0">
            <a:spAutoFit/>
          </a:bodyPr>
          <a:lstStyle/>
          <a:p>
            <a:pPr algn="ctr"/>
            <a:r>
              <a:rPr lang="bn-IN" sz="2400" dirty="0" smtClean="0">
                <a:effectLst>
                  <a:outerShdw blurRad="38100" dist="38100" dir="2700000" algn="tl">
                    <a:srgbClr val="000000">
                      <a:alpha val="43137"/>
                    </a:srgbClr>
                  </a:outerShdw>
                </a:effectLst>
                <a:latin typeface="NikoshBAN" pitchFamily="2" charset="0"/>
                <a:cs typeface="NikoshBAN" pitchFamily="2" charset="0"/>
              </a:rPr>
              <a:t>শিকড়</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4402347" y="3788060"/>
            <a:ext cx="990600" cy="461665"/>
          </a:xfrm>
          <a:prstGeom prst="rect">
            <a:avLst/>
          </a:prstGeom>
          <a:noFill/>
        </p:spPr>
        <p:txBody>
          <a:bodyPr wrap="square" rtlCol="0">
            <a:spAutoFit/>
          </a:bodyPr>
          <a:lstStyle/>
          <a:p>
            <a:pPr algn="ctr"/>
            <a:r>
              <a:rPr lang="bn-IN" sz="2400" dirty="0" smtClean="0">
                <a:effectLst>
                  <a:outerShdw blurRad="38100" dist="38100" dir="2700000" algn="tl">
                    <a:srgbClr val="000000">
                      <a:alpha val="43137"/>
                    </a:srgbClr>
                  </a:outerShdw>
                </a:effectLst>
                <a:latin typeface="NikoshBAN" pitchFamily="2" charset="0"/>
                <a:cs typeface="NikoshBAN" pitchFamily="2" charset="0"/>
              </a:rPr>
              <a:t>বাতাস</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13" name="Straight Connector 12"/>
          <p:cNvCxnSpPr/>
          <p:nvPr/>
        </p:nvCxnSpPr>
        <p:spPr>
          <a:xfrm flipV="1">
            <a:off x="7848600" y="2057400"/>
            <a:ext cx="0" cy="838200"/>
          </a:xfrm>
          <a:prstGeom prst="line">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6477000" y="1629721"/>
            <a:ext cx="2438400" cy="461665"/>
          </a:xfrm>
          <a:prstGeom prst="rect">
            <a:avLst/>
          </a:prstGeom>
          <a:noFill/>
        </p:spPr>
        <p:txBody>
          <a:bodyPr wrap="square" rtlCol="0">
            <a:spAutoFit/>
          </a:bodyPr>
          <a:lstStyle/>
          <a:p>
            <a:pPr algn="ctr"/>
            <a:r>
              <a:rPr lang="bn-IN" sz="2400" dirty="0" smtClean="0">
                <a:effectLst>
                  <a:outerShdw blurRad="38100" dist="38100" dir="2700000" algn="tl">
                    <a:srgbClr val="000000">
                      <a:alpha val="43137"/>
                    </a:srgbClr>
                  </a:outerShdw>
                </a:effectLst>
                <a:latin typeface="NikoshBAN" pitchFamily="2" charset="0"/>
                <a:cs typeface="NikoshBAN" pitchFamily="2" charset="0"/>
              </a:rPr>
              <a:t>জৈব ও অজৈব বা খনিজ</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3581400" y="4724400"/>
            <a:ext cx="990600" cy="707886"/>
          </a:xfrm>
          <a:prstGeom prst="rect">
            <a:avLst/>
          </a:prstGeom>
          <a:noFill/>
        </p:spPr>
        <p:txBody>
          <a:bodyPr wrap="square" rtlCol="0">
            <a:spAutoFit/>
          </a:bodyPr>
          <a:lstStyle/>
          <a:p>
            <a:pPr algn="ctr"/>
            <a:r>
              <a:rPr lang="bn-IN" sz="4000" b="1" i="1" dirty="0" smtClean="0">
                <a:ln>
                  <a:solidFill>
                    <a:srgbClr val="00B0F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পানি</a:t>
            </a:r>
            <a:endParaRPr lang="en-US" sz="4000" b="1" i="1" dirty="0">
              <a:ln>
                <a:solidFill>
                  <a:srgbClr val="00B0F0"/>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283094406"/>
              </p:ext>
            </p:extLst>
          </p:nvPr>
        </p:nvGraphicFramePr>
        <p:xfrm>
          <a:off x="457200" y="762001"/>
          <a:ext cx="1725268" cy="1494634"/>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5" imgW="914400" imgH="792360" progId="Package">
                  <p:embed/>
                </p:oleObj>
              </mc:Choice>
              <mc:Fallback>
                <p:oleObj name="Packager Shell Object" showAsIcon="1" r:id="rId5" imgW="914400" imgH="792360" progId="Package">
                  <p:embed/>
                  <p:pic>
                    <p:nvPicPr>
                      <p:cNvPr id="0" name=""/>
                      <p:cNvPicPr/>
                      <p:nvPr/>
                    </p:nvPicPr>
                    <p:blipFill>
                      <a:blip r:embed="rId6"/>
                      <a:stretch>
                        <a:fillRect/>
                      </a:stretch>
                    </p:blipFill>
                    <p:spPr>
                      <a:xfrm>
                        <a:off x="457200" y="762001"/>
                        <a:ext cx="1725268" cy="1494634"/>
                      </a:xfrm>
                      <a:prstGeom prst="rect">
                        <a:avLst/>
                      </a:prstGeom>
                    </p:spPr>
                  </p:pic>
                </p:oleObj>
              </mc:Fallback>
            </mc:AlternateContent>
          </a:graphicData>
        </a:graphic>
      </p:graphicFrame>
    </p:spTree>
    <p:extLst>
      <p:ext uri="{BB962C8B-B14F-4D97-AF65-F5344CB8AC3E}">
        <p14:creationId xmlns:p14="http://schemas.microsoft.com/office/powerpoint/2010/main" val="829762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02257 -3.17919E-6 C 0.02448 -0.00092 0.02761 -3.17919E-6 0.02813 -0.00254 C 0.02917 -0.00809 0.01563 -0.01526 0.01302 -0.01757 C 0.00625 -0.04485 0.01684 -0.00439 0.00747 -0.0326 C 0.00226 -0.04832 0.00539 -0.0504 -0.0059 -0.06034 C -0.00711 -0.06289 -0.00798 -0.06566 -0.00955 -0.06774 C -0.01111 -0.06982 -0.01527 -0.07283 -0.01527 -0.0726 L 0.00556 -0.13318 L -0.02083 -0.2111 L -0.00208 -0.30659 L -0.02274 -0.38451 L -0.07743 -0.44231 L -0.05104 -0.50751 L -0.02274 -0.53271 L -0.0625 -0.59306 L -0.12656 -0.58797 L -0.17187 -0.58797 " pathEditMode="relative" rAng="0" ptsTypes="ffffffAAAAAAAAAAA">
                                      <p:cBhvr>
                                        <p:cTn id="10" dur="3000" fill="hold"/>
                                        <p:tgtEl>
                                          <p:spTgt spid="15"/>
                                        </p:tgtEl>
                                        <p:attrNameLst>
                                          <p:attrName>ppt_x</p:attrName>
                                          <p:attrName>ppt_y</p:attrName>
                                        </p:attrNameLst>
                                      </p:cBhvr>
                                      <p:rCtr x="-9392" y="-29665"/>
                                    </p:animMotion>
                                  </p:childTnLst>
                                </p:cTn>
                              </p:par>
                            </p:childTnLst>
                          </p:cTn>
                        </p:par>
                        <p:par>
                          <p:cTn id="11" fill="hold">
                            <p:stCondLst>
                              <p:cond delay="3500"/>
                            </p:stCondLst>
                            <p:childTnLst>
                              <p:par>
                                <p:cTn id="12" presetID="22" presetClass="exit" presetSubtype="4" fill="hold" grpId="2" nodeType="afterEffect">
                                  <p:stCondLst>
                                    <p:cond delay="0"/>
                                  </p:stCondLst>
                                  <p:childTnLst>
                                    <p:animEffect transition="out" filter="wipe(down)">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5" grpId="1"/>
      <p:bldP spid="15"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228600" y="1111370"/>
            <a:ext cx="8537213" cy="4017326"/>
            <a:chOff x="228600" y="1111370"/>
            <a:chExt cx="8537213" cy="401732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5314261" cy="3985696"/>
            </a:xfrm>
            <a:prstGeom prst="rect">
              <a:avLst/>
            </a:prstGeom>
            <a:ln>
              <a:noFill/>
            </a:ln>
            <a:effectLst>
              <a:softEdge rad="1125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3298"/>
            <a:stretch/>
          </p:blipFill>
          <p:spPr>
            <a:xfrm>
              <a:off x="3886200" y="1111370"/>
              <a:ext cx="4879613" cy="3985696"/>
            </a:xfrm>
            <a:prstGeom prst="rect">
              <a:avLst/>
            </a:prstGeom>
            <a:ln>
              <a:noFill/>
            </a:ln>
            <a:effectLst>
              <a:softEdge rad="112500"/>
            </a:effectLst>
          </p:spPr>
        </p:pic>
      </p:grpSp>
      <p:sp>
        <p:nvSpPr>
          <p:cNvPr id="4" name="Rectangle 3"/>
          <p:cNvSpPr/>
          <p:nvPr/>
        </p:nvSpPr>
        <p:spPr>
          <a:xfrm>
            <a:off x="2864712" y="219670"/>
            <a:ext cx="3015569" cy="707886"/>
          </a:xfrm>
          <a:prstGeom prst="rect">
            <a:avLst/>
          </a:prstGeom>
          <a:noFill/>
        </p:spPr>
        <p:txBody>
          <a:bodyPr wrap="none" lIns="91440" tIns="45720" rIns="91440" bIns="45720">
            <a:spAutoFit/>
          </a:bodyPr>
          <a:lstStyle/>
          <a:p>
            <a:pPr algn="ct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ছবি দুটো লক্ষ কর</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228600" y="5692914"/>
            <a:ext cx="8382000" cy="707886"/>
          </a:xfrm>
          <a:prstGeom prst="rect">
            <a:avLst/>
          </a:prstGeom>
          <a:noFill/>
        </p:spPr>
        <p:txBody>
          <a:bodyPr wrap="square" rtlCol="0">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এ অবস্থার কারণ ক</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r>
              <a:rPr lang="bn-BD" sz="4000" dirty="0" smtClean="0">
                <a:effectLst>
                  <a:outerShdw blurRad="38100" dist="38100" dir="2700000" algn="tl">
                    <a:srgbClr val="000000">
                      <a:alpha val="43137"/>
                    </a:srgbClr>
                  </a:outerShdw>
                </a:effectLst>
                <a:latin typeface="NikoshBAN" pitchFamily="2" charset="0"/>
                <a:cs typeface="NikoshBAN" pitchFamily="2" charset="0"/>
              </a:rPr>
              <a:t> ? এখন ক</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r>
              <a:rPr lang="bn-BD" sz="4000" dirty="0" smtClean="0">
                <a:effectLst>
                  <a:outerShdw blurRad="38100" dist="38100" dir="2700000" algn="tl">
                    <a:srgbClr val="000000">
                      <a:alpha val="43137"/>
                    </a:srgbClr>
                  </a:outerShdw>
                </a:effectLst>
                <a:latin typeface="NikoshBAN" pitchFamily="2" charset="0"/>
                <a:cs typeface="NikoshBAN" pitchFamily="2" charset="0"/>
              </a:rPr>
              <a:t> করা উচিত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76481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479</TotalTime>
  <Words>622</Words>
  <Application>Microsoft Office PowerPoint</Application>
  <PresentationFormat>On-screen Show (4:3)</PresentationFormat>
  <Paragraphs>89</Paragraphs>
  <Slides>19</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NikoshBAN</vt:lpstr>
      <vt:lpstr>Times New Roman</vt:lpstr>
      <vt:lpstr>Vrinda</vt:lpstr>
      <vt:lpstr>Wingdings</vt:lpstr>
      <vt:lpstr>Default Theme</vt:lpstr>
      <vt:lpstr>Packager Shell Object</vt:lpstr>
      <vt:lpstr>PowerPoint Presentation</vt:lpstr>
      <vt:lpstr>স্বাগতম </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Rafiq</dc:creator>
  <cp:lastModifiedBy>21</cp:lastModifiedBy>
  <cp:revision>121</cp:revision>
  <dcterms:created xsi:type="dcterms:W3CDTF">2015-04-03T08:16:11Z</dcterms:created>
  <dcterms:modified xsi:type="dcterms:W3CDTF">2016-08-06T14:02:06Z</dcterms:modified>
</cp:coreProperties>
</file>